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0"/>
  </p:notesMasterIdLst>
  <p:sldIdLst>
    <p:sldId id="256" r:id="rId2"/>
    <p:sldId id="259" r:id="rId3"/>
    <p:sldId id="257" r:id="rId4"/>
    <p:sldId id="297" r:id="rId5"/>
    <p:sldId id="294" r:id="rId6"/>
    <p:sldId id="344" r:id="rId7"/>
    <p:sldId id="296" r:id="rId8"/>
    <p:sldId id="295" r:id="rId9"/>
    <p:sldId id="292" r:id="rId10"/>
    <p:sldId id="293" r:id="rId11"/>
    <p:sldId id="291" r:id="rId12"/>
    <p:sldId id="290" r:id="rId13"/>
    <p:sldId id="301" r:id="rId14"/>
    <p:sldId id="302" r:id="rId15"/>
    <p:sldId id="299" r:id="rId16"/>
    <p:sldId id="288" r:id="rId17"/>
    <p:sldId id="306" r:id="rId18"/>
    <p:sldId id="307" r:id="rId19"/>
    <p:sldId id="303" r:id="rId20"/>
    <p:sldId id="310" r:id="rId21"/>
    <p:sldId id="308" r:id="rId22"/>
    <p:sldId id="336" r:id="rId23"/>
    <p:sldId id="353" r:id="rId24"/>
    <p:sldId id="357" r:id="rId25"/>
    <p:sldId id="358" r:id="rId26"/>
    <p:sldId id="311" r:id="rId27"/>
    <p:sldId id="274" r:id="rId28"/>
    <p:sldId id="320" r:id="rId29"/>
    <p:sldId id="321" r:id="rId30"/>
    <p:sldId id="359" r:id="rId31"/>
    <p:sldId id="323" r:id="rId32"/>
    <p:sldId id="324" r:id="rId33"/>
    <p:sldId id="325" r:id="rId34"/>
    <p:sldId id="330" r:id="rId35"/>
    <p:sldId id="326" r:id="rId36"/>
    <p:sldId id="360" r:id="rId37"/>
    <p:sldId id="327" r:id="rId38"/>
    <p:sldId id="328" r:id="rId39"/>
    <p:sldId id="345" r:id="rId40"/>
    <p:sldId id="346" r:id="rId41"/>
    <p:sldId id="347" r:id="rId42"/>
    <p:sldId id="348" r:id="rId43"/>
    <p:sldId id="351" r:id="rId44"/>
    <p:sldId id="352" r:id="rId45"/>
    <p:sldId id="329" r:id="rId46"/>
    <p:sldId id="332" r:id="rId47"/>
    <p:sldId id="331" r:id="rId48"/>
    <p:sldId id="337" r:id="rId49"/>
    <p:sldId id="338" r:id="rId50"/>
    <p:sldId id="339" r:id="rId51"/>
    <p:sldId id="340" r:id="rId52"/>
    <p:sldId id="341" r:id="rId53"/>
    <p:sldId id="361" r:id="rId54"/>
    <p:sldId id="333" r:id="rId55"/>
    <p:sldId id="262" r:id="rId56"/>
    <p:sldId id="334" r:id="rId57"/>
    <p:sldId id="265" r:id="rId58"/>
    <p:sldId id="264" r:id="rId59"/>
    <p:sldId id="261" r:id="rId60"/>
    <p:sldId id="312" r:id="rId61"/>
    <p:sldId id="313" r:id="rId62"/>
    <p:sldId id="314" r:id="rId63"/>
    <p:sldId id="315" r:id="rId64"/>
    <p:sldId id="316" r:id="rId65"/>
    <p:sldId id="317" r:id="rId66"/>
    <p:sldId id="318" r:id="rId67"/>
    <p:sldId id="319" r:id="rId68"/>
    <p:sldId id="335"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4FAF7F5-7391-41FE-8FC5-97D817479DA8}">
          <p14:sldIdLst>
            <p14:sldId id="256"/>
            <p14:sldId id="259"/>
            <p14:sldId id="257"/>
          </p14:sldIdLst>
        </p14:section>
        <p14:section name="Morality" id="{D98253D6-F892-420E-98E3-6DD0A41B7372}">
          <p14:sldIdLst>
            <p14:sldId id="297"/>
            <p14:sldId id="294"/>
            <p14:sldId id="344"/>
            <p14:sldId id="296"/>
            <p14:sldId id="295"/>
            <p14:sldId id="292"/>
            <p14:sldId id="293"/>
            <p14:sldId id="291"/>
          </p14:sldIdLst>
        </p14:section>
        <p14:section name="Problems and Solutions" id="{50943BB6-9C81-4DBE-8F96-6D047819F730}">
          <p14:sldIdLst>
            <p14:sldId id="290"/>
            <p14:sldId id="301"/>
            <p14:sldId id="302"/>
            <p14:sldId id="299"/>
          </p14:sldIdLst>
        </p14:section>
        <p14:section name="Governance Is Hard" id="{2F51FEFB-AD09-4507-8D97-4DF650097031}">
          <p14:sldIdLst>
            <p14:sldId id="288"/>
            <p14:sldId id="306"/>
            <p14:sldId id="307"/>
            <p14:sldId id="303"/>
            <p14:sldId id="310"/>
            <p14:sldId id="308"/>
            <p14:sldId id="336"/>
            <p14:sldId id="353"/>
            <p14:sldId id="357"/>
            <p14:sldId id="358"/>
            <p14:sldId id="311"/>
            <p14:sldId id="274"/>
            <p14:sldId id="320"/>
          </p14:sldIdLst>
        </p14:section>
        <p14:section name="Hivemind" id="{95B85196-FF38-4122-BD04-4B5397B0FEA6}">
          <p14:sldIdLst>
            <p14:sldId id="321"/>
            <p14:sldId id="359"/>
            <p14:sldId id="323"/>
            <p14:sldId id="324"/>
            <p14:sldId id="325"/>
            <p14:sldId id="330"/>
            <p14:sldId id="326"/>
          </p14:sldIdLst>
        </p14:section>
        <p14:section name="Conditional PMs" id="{066674E1-0AA4-4851-941E-73F891D16AD6}">
          <p14:sldIdLst>
            <p14:sldId id="360"/>
            <p14:sldId id="327"/>
            <p14:sldId id="328"/>
            <p14:sldId id="345"/>
            <p14:sldId id="346"/>
            <p14:sldId id="347"/>
            <p14:sldId id="348"/>
            <p14:sldId id="351"/>
            <p14:sldId id="352"/>
            <p14:sldId id="329"/>
            <p14:sldId id="332"/>
            <p14:sldId id="331"/>
            <p14:sldId id="337"/>
            <p14:sldId id="338"/>
            <p14:sldId id="339"/>
            <p14:sldId id="340"/>
            <p14:sldId id="341"/>
          </p14:sldIdLst>
        </p14:section>
        <p14:section name="Getting Practical" id="{2CD6C7B2-BA0D-4139-9617-1516772592DA}">
          <p14:sldIdLst>
            <p14:sldId id="361"/>
            <p14:sldId id="333"/>
            <p14:sldId id="262"/>
            <p14:sldId id="334"/>
          </p14:sldIdLst>
        </p14:section>
        <p14:section name="Extra" id="{51D45808-6DF8-4530-9091-FDCD97783EF4}">
          <p14:sldIdLst>
            <p14:sldId id="265"/>
            <p14:sldId id="264"/>
            <p14:sldId id="261"/>
            <p14:sldId id="312"/>
            <p14:sldId id="313"/>
            <p14:sldId id="314"/>
            <p14:sldId id="315"/>
            <p14:sldId id="316"/>
            <p14:sldId id="317"/>
            <p14:sldId id="318"/>
            <p14:sldId id="319"/>
            <p14:sldId id="33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0729" autoAdjust="0"/>
  </p:normalViewPr>
  <p:slideViewPr>
    <p:cSldViewPr snapToGrid="0">
      <p:cViewPr varScale="1">
        <p:scale>
          <a:sx n="92" d="100"/>
          <a:sy n="92" d="100"/>
        </p:scale>
        <p:origin x="1416" y="84"/>
      </p:cViewPr>
      <p:guideLst/>
    </p:cSldViewPr>
  </p:slideViewPr>
  <p:outlineViewPr>
    <p:cViewPr>
      <p:scale>
        <a:sx n="33" d="100"/>
        <a:sy n="33" d="100"/>
      </p:scale>
      <p:origin x="0" y="-25566"/>
    </p:cViewPr>
  </p:outlineViewPr>
  <p:notesTextViewPr>
    <p:cViewPr>
      <p:scale>
        <a:sx n="1" d="1"/>
        <a:sy n="1" d="1"/>
      </p:scale>
      <p:origin x="0" y="0"/>
    </p:cViewPr>
  </p:notesTextViewPr>
  <p:sorterViewPr>
    <p:cViewPr>
      <p:scale>
        <a:sx n="100" d="100"/>
        <a:sy n="100" d="100"/>
      </p:scale>
      <p:origin x="0" y="-61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B68568-2264-4680-BFCE-EA4DEC7D2C82}" type="datetimeFigureOut">
              <a:rPr lang="en-US" smtClean="0"/>
              <a:t>2/14/2018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70D20E-CC8E-4F3E-BA93-334D163D53CC}" type="slidenum">
              <a:rPr lang="en-US" smtClean="0"/>
              <a:t>‹#›</a:t>
            </a:fld>
            <a:endParaRPr lang="en-US"/>
          </a:p>
        </p:txBody>
      </p:sp>
    </p:spTree>
    <p:extLst>
      <p:ext uri="{BB962C8B-B14F-4D97-AF65-F5344CB8AC3E}">
        <p14:creationId xmlns:p14="http://schemas.microsoft.com/office/powerpoint/2010/main" val="1467467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hence the process doesn’t really exist.</a:t>
            </a:r>
          </a:p>
        </p:txBody>
      </p:sp>
      <p:sp>
        <p:nvSpPr>
          <p:cNvPr id="4" name="Slide Number Placeholder 3"/>
          <p:cNvSpPr>
            <a:spLocks noGrp="1"/>
          </p:cNvSpPr>
          <p:nvPr>
            <p:ph type="sldNum" sz="quarter" idx="10"/>
          </p:nvPr>
        </p:nvSpPr>
        <p:spPr/>
        <p:txBody>
          <a:bodyPr/>
          <a:lstStyle/>
          <a:p>
            <a:fld id="{CB70D20E-CC8E-4F3E-BA93-334D163D53CC}" type="slidenum">
              <a:rPr lang="en-US" smtClean="0"/>
              <a:t>4</a:t>
            </a:fld>
            <a:endParaRPr lang="en-US"/>
          </a:p>
        </p:txBody>
      </p:sp>
    </p:spTree>
    <p:extLst>
      <p:ext uri="{BB962C8B-B14F-4D97-AF65-F5344CB8AC3E}">
        <p14:creationId xmlns:p14="http://schemas.microsoft.com/office/powerpoint/2010/main" val="2611105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Empiricism (do</a:t>
            </a:r>
            <a:r>
              <a:rPr lang="en-US" baseline="0" dirty="0"/>
              <a:t> real world observations agree with this data source) as easily as checking the weather or score to a game.</a:t>
            </a:r>
          </a:p>
          <a:p>
            <a:br>
              <a:rPr lang="en-US" dirty="0"/>
            </a:br>
            <a:r>
              <a:rPr lang="en-US" dirty="0"/>
              <a:t>Have to do a lot of work to learn something, but,</a:t>
            </a:r>
            <a:r>
              <a:rPr lang="en-US" baseline="0" dirty="0"/>
              <a:t> because of the benefits of deception, you can’t easily share what you’ve learned.</a:t>
            </a:r>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Everyone knows not to be gullible, so we have to check others’ work.</a:t>
            </a:r>
            <a:br>
              <a:rPr lang="en-US" baseline="0" dirty="0"/>
            </a:br>
            <a:br>
              <a:rPr lang="en-US" baseline="0" dirty="0"/>
            </a:br>
            <a:r>
              <a:rPr lang="en-US" baseline="0" dirty="0"/>
              <a:t>People can not-believe-you if you’re right, or they can believe you if you’re wrong. Every step degrades the quality of the signal. Most people don’t have the time to solve either of these problems.</a:t>
            </a:r>
            <a:br>
              <a:rPr lang="en-US" baseline="0" dirty="0"/>
            </a:br>
            <a:br>
              <a:rPr lang="en-US" baseline="0" dirty="0"/>
            </a:br>
            <a:r>
              <a:rPr lang="en-US" baseline="0" dirty="0"/>
              <a:t>On the off-chance that climate change actually is fake or something, this software would be the only possible way of that message getting out. Given the way CO2 has always worked everywhere, I won’t hold my breath.</a:t>
            </a:r>
            <a:endParaRPr lang="en-US" dirty="0"/>
          </a:p>
        </p:txBody>
      </p:sp>
      <p:sp>
        <p:nvSpPr>
          <p:cNvPr id="4" name="Slide Number Placeholder 3"/>
          <p:cNvSpPr>
            <a:spLocks noGrp="1"/>
          </p:cNvSpPr>
          <p:nvPr>
            <p:ph type="sldNum" sz="quarter" idx="10"/>
          </p:nvPr>
        </p:nvSpPr>
        <p:spPr/>
        <p:txBody>
          <a:bodyPr/>
          <a:lstStyle/>
          <a:p>
            <a:fld id="{44DF4308-6F4F-4CDE-9A78-8A3DC675567A}" type="slidenum">
              <a:rPr lang="en-US" smtClean="0"/>
              <a:t>34</a:t>
            </a:fld>
            <a:endParaRPr lang="en-US"/>
          </a:p>
        </p:txBody>
      </p:sp>
    </p:spTree>
    <p:extLst>
      <p:ext uri="{BB962C8B-B14F-4D97-AF65-F5344CB8AC3E}">
        <p14:creationId xmlns:p14="http://schemas.microsoft.com/office/powerpoint/2010/main" val="3739175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Torrential stream of lies by our blatantly</a:t>
            </a:r>
            <a:r>
              <a:rPr lang="en-US" baseline="0" dirty="0"/>
              <a:t> corrupt federal government have now made it basically impossible to have a conversation about climate change.</a:t>
            </a:r>
            <a:br>
              <a:rPr lang="en-US" baseline="0" dirty="0"/>
            </a:br>
            <a:br>
              <a:rPr lang="en-US" baseline="0" dirty="0"/>
            </a:br>
            <a:r>
              <a:rPr lang="en-US" baseline="0" dirty="0" err="1"/>
              <a:t>Nietzche</a:t>
            </a:r>
            <a:r>
              <a:rPr lang="en-US" baseline="0" dirty="0"/>
              <a:t>: insidiousness via false support</a:t>
            </a:r>
            <a:br>
              <a:rPr lang="en-US" baseline="0" dirty="0"/>
            </a:br>
            <a:br>
              <a:rPr lang="en-US" baseline="0"/>
            </a:br>
            <a:r>
              <a:rPr lang="en-US" baseline="0"/>
              <a:t>P</a:t>
            </a:r>
            <a:endParaRPr lang="en-US" dirty="0"/>
          </a:p>
        </p:txBody>
      </p:sp>
      <p:sp>
        <p:nvSpPr>
          <p:cNvPr id="4" name="Slide Number Placeholder 3"/>
          <p:cNvSpPr>
            <a:spLocks noGrp="1"/>
          </p:cNvSpPr>
          <p:nvPr>
            <p:ph type="sldNum" sz="quarter" idx="10"/>
          </p:nvPr>
        </p:nvSpPr>
        <p:spPr/>
        <p:txBody>
          <a:bodyPr/>
          <a:lstStyle/>
          <a:p>
            <a:fld id="{44DF4308-6F4F-4CDE-9A78-8A3DC675567A}" type="slidenum">
              <a:rPr lang="en-US" smtClean="0"/>
              <a:t>35</a:t>
            </a:fld>
            <a:endParaRPr lang="en-US"/>
          </a:p>
        </p:txBody>
      </p:sp>
    </p:spTree>
    <p:extLst>
      <p:ext uri="{BB962C8B-B14F-4D97-AF65-F5344CB8AC3E}">
        <p14:creationId xmlns:p14="http://schemas.microsoft.com/office/powerpoint/2010/main" val="52179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DF4308-6F4F-4CDE-9A78-8A3DC675567A}" type="slidenum">
              <a:rPr lang="en-US" smtClean="0"/>
              <a:t>37</a:t>
            </a:fld>
            <a:endParaRPr lang="en-US"/>
          </a:p>
        </p:txBody>
      </p:sp>
    </p:spTree>
    <p:extLst>
      <p:ext uri="{BB962C8B-B14F-4D97-AF65-F5344CB8AC3E}">
        <p14:creationId xmlns:p14="http://schemas.microsoft.com/office/powerpoint/2010/main" val="3614910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conceivably</a:t>
            </a:r>
            <a:r>
              <a:rPr lang="en-US" baseline="0" dirty="0"/>
              <a:t> </a:t>
            </a:r>
            <a:endParaRPr lang="en-US" dirty="0"/>
          </a:p>
        </p:txBody>
      </p:sp>
      <p:sp>
        <p:nvSpPr>
          <p:cNvPr id="4" name="Slide Number Placeholder 3"/>
          <p:cNvSpPr>
            <a:spLocks noGrp="1"/>
          </p:cNvSpPr>
          <p:nvPr>
            <p:ph type="sldNum" sz="quarter" idx="10"/>
          </p:nvPr>
        </p:nvSpPr>
        <p:spPr/>
        <p:txBody>
          <a:bodyPr/>
          <a:lstStyle/>
          <a:p>
            <a:fld id="{44DF4308-6F4F-4CDE-9A78-8A3DC675567A}" type="slidenum">
              <a:rPr lang="en-US" smtClean="0"/>
              <a:t>38</a:t>
            </a:fld>
            <a:endParaRPr lang="en-US"/>
          </a:p>
        </p:txBody>
      </p:sp>
    </p:spTree>
    <p:extLst>
      <p:ext uri="{BB962C8B-B14F-4D97-AF65-F5344CB8AC3E}">
        <p14:creationId xmlns:p14="http://schemas.microsoft.com/office/powerpoint/2010/main" val="347217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Stock price declining from 26 toward 2.</a:t>
            </a:r>
          </a:p>
          <a:p>
            <a:endParaRPr lang="en-US" dirty="0"/>
          </a:p>
          <a:p>
            <a:r>
              <a:rPr lang="en-US" dirty="0"/>
              <a:t>50% splits the 48 range perfectly </a:t>
            </a:r>
            <a:r>
              <a:rPr lang="en-US" dirty="0">
                <a:sym typeface="Wingdings" panose="05000000000000000000" pitchFamily="2" charset="2"/>
              </a:rPr>
              <a:t> 24, plus minimum of 2.</a:t>
            </a:r>
            <a:endParaRPr lang="en-US" dirty="0"/>
          </a:p>
        </p:txBody>
      </p:sp>
      <p:sp>
        <p:nvSpPr>
          <p:cNvPr id="4" name="Slide Number Placeholder 3"/>
          <p:cNvSpPr>
            <a:spLocks noGrp="1"/>
          </p:cNvSpPr>
          <p:nvPr>
            <p:ph type="sldNum" sz="quarter" idx="10"/>
          </p:nvPr>
        </p:nvSpPr>
        <p:spPr/>
        <p:txBody>
          <a:bodyPr/>
          <a:lstStyle/>
          <a:p>
            <a:fld id="{CB70D20E-CC8E-4F3E-BA93-334D163D53CC}" type="slidenum">
              <a:rPr lang="en-US" smtClean="0"/>
              <a:t>40</a:t>
            </a:fld>
            <a:endParaRPr lang="en-US"/>
          </a:p>
        </p:txBody>
      </p:sp>
    </p:spTree>
    <p:extLst>
      <p:ext uri="{BB962C8B-B14F-4D97-AF65-F5344CB8AC3E}">
        <p14:creationId xmlns:p14="http://schemas.microsoft.com/office/powerpoint/2010/main" val="4226926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CEO should get a raise. Market consistently backs him. Most importantly, it is backing him right now! The most important thing is the recent measurement.</a:t>
            </a:r>
            <a:br>
              <a:rPr lang="en-US" dirty="0"/>
            </a:br>
            <a:r>
              <a:rPr lang="en-US" dirty="0"/>
              <a:t>2. Because today’s price has been going down. + EMH</a:t>
            </a:r>
          </a:p>
          <a:p>
            <a:r>
              <a:rPr lang="en-US" dirty="0"/>
              <a:t>3. Would take the implied causality and reverse it. Here we say that CEO causes the stock price to change, but in that example we would be arguing something like “if the stock price skyrockets, how likely is the CEO to leave (perhaps, by quitting)”. The Y-axis would be 0% 100%, Yes/No</a:t>
            </a:r>
          </a:p>
          <a:p>
            <a:endParaRPr lang="en-US" dirty="0"/>
          </a:p>
          <a:p>
            <a:endParaRPr lang="en-US" dirty="0"/>
          </a:p>
        </p:txBody>
      </p:sp>
      <p:sp>
        <p:nvSpPr>
          <p:cNvPr id="4" name="Slide Number Placeholder 3"/>
          <p:cNvSpPr>
            <a:spLocks noGrp="1"/>
          </p:cNvSpPr>
          <p:nvPr>
            <p:ph type="sldNum" sz="quarter" idx="10"/>
          </p:nvPr>
        </p:nvSpPr>
        <p:spPr/>
        <p:txBody>
          <a:bodyPr/>
          <a:lstStyle/>
          <a:p>
            <a:fld id="{CB70D20E-CC8E-4F3E-BA93-334D163D53CC}" type="slidenum">
              <a:rPr lang="en-US" smtClean="0"/>
              <a:t>44</a:t>
            </a:fld>
            <a:endParaRPr lang="en-US"/>
          </a:p>
        </p:txBody>
      </p:sp>
    </p:spTree>
    <p:extLst>
      <p:ext uri="{BB962C8B-B14F-4D97-AF65-F5344CB8AC3E}">
        <p14:creationId xmlns:p14="http://schemas.microsoft.com/office/powerpoint/2010/main" val="886864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DF4308-6F4F-4CDE-9A78-8A3DC675567A}" type="slidenum">
              <a:rPr lang="en-US" smtClean="0"/>
              <a:t>45</a:t>
            </a:fld>
            <a:endParaRPr lang="en-US"/>
          </a:p>
        </p:txBody>
      </p:sp>
    </p:spTree>
    <p:extLst>
      <p:ext uri="{BB962C8B-B14F-4D97-AF65-F5344CB8AC3E}">
        <p14:creationId xmlns:p14="http://schemas.microsoft.com/office/powerpoint/2010/main" val="1145976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conceivably</a:t>
            </a:r>
            <a:r>
              <a:rPr lang="en-US" baseline="0" dirty="0"/>
              <a:t> </a:t>
            </a:r>
            <a:endParaRPr lang="en-US" dirty="0"/>
          </a:p>
        </p:txBody>
      </p:sp>
      <p:sp>
        <p:nvSpPr>
          <p:cNvPr id="4" name="Slide Number Placeholder 3"/>
          <p:cNvSpPr>
            <a:spLocks noGrp="1"/>
          </p:cNvSpPr>
          <p:nvPr>
            <p:ph type="sldNum" sz="quarter" idx="10"/>
          </p:nvPr>
        </p:nvSpPr>
        <p:spPr/>
        <p:txBody>
          <a:bodyPr/>
          <a:lstStyle/>
          <a:p>
            <a:fld id="{44DF4308-6F4F-4CDE-9A78-8A3DC675567A}" type="slidenum">
              <a:rPr lang="en-US" smtClean="0"/>
              <a:t>47</a:t>
            </a:fld>
            <a:endParaRPr lang="en-US"/>
          </a:p>
        </p:txBody>
      </p:sp>
    </p:spTree>
    <p:extLst>
      <p:ext uri="{BB962C8B-B14F-4D97-AF65-F5344CB8AC3E}">
        <p14:creationId xmlns:p14="http://schemas.microsoft.com/office/powerpoint/2010/main" val="601735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conceivably</a:t>
            </a:r>
            <a:r>
              <a:rPr lang="en-US" baseline="0" dirty="0"/>
              <a:t> </a:t>
            </a:r>
            <a:endParaRPr lang="en-US" dirty="0"/>
          </a:p>
        </p:txBody>
      </p:sp>
      <p:sp>
        <p:nvSpPr>
          <p:cNvPr id="4" name="Slide Number Placeholder 3"/>
          <p:cNvSpPr>
            <a:spLocks noGrp="1"/>
          </p:cNvSpPr>
          <p:nvPr>
            <p:ph type="sldNum" sz="quarter" idx="10"/>
          </p:nvPr>
        </p:nvSpPr>
        <p:spPr/>
        <p:txBody>
          <a:bodyPr/>
          <a:lstStyle/>
          <a:p>
            <a:fld id="{44DF4308-6F4F-4CDE-9A78-8A3DC675567A}" type="slidenum">
              <a:rPr lang="en-US" smtClean="0"/>
              <a:t>48</a:t>
            </a:fld>
            <a:endParaRPr lang="en-US"/>
          </a:p>
        </p:txBody>
      </p:sp>
    </p:spTree>
    <p:extLst>
      <p:ext uri="{BB962C8B-B14F-4D97-AF65-F5344CB8AC3E}">
        <p14:creationId xmlns:p14="http://schemas.microsoft.com/office/powerpoint/2010/main" val="2261082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conceivably</a:t>
            </a:r>
            <a:r>
              <a:rPr lang="en-US" baseline="0" dirty="0"/>
              <a:t> </a:t>
            </a:r>
            <a:endParaRPr lang="en-US" dirty="0"/>
          </a:p>
        </p:txBody>
      </p:sp>
      <p:sp>
        <p:nvSpPr>
          <p:cNvPr id="4" name="Slide Number Placeholder 3"/>
          <p:cNvSpPr>
            <a:spLocks noGrp="1"/>
          </p:cNvSpPr>
          <p:nvPr>
            <p:ph type="sldNum" sz="quarter" idx="10"/>
          </p:nvPr>
        </p:nvSpPr>
        <p:spPr/>
        <p:txBody>
          <a:bodyPr/>
          <a:lstStyle/>
          <a:p>
            <a:fld id="{44DF4308-6F4F-4CDE-9A78-8A3DC675567A}" type="slidenum">
              <a:rPr lang="en-US" smtClean="0"/>
              <a:t>49</a:t>
            </a:fld>
            <a:endParaRPr lang="en-US"/>
          </a:p>
        </p:txBody>
      </p:sp>
    </p:spTree>
    <p:extLst>
      <p:ext uri="{BB962C8B-B14F-4D97-AF65-F5344CB8AC3E}">
        <p14:creationId xmlns:p14="http://schemas.microsoft.com/office/powerpoint/2010/main" val="2714110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 – efficient</a:t>
            </a:r>
            <a:r>
              <a:rPr lang="en-US" baseline="0" dirty="0"/>
              <a:t> to sacrifice some individualism for greater happiness / survival of our species.</a:t>
            </a:r>
          </a:p>
        </p:txBody>
      </p:sp>
      <p:sp>
        <p:nvSpPr>
          <p:cNvPr id="4" name="Slide Number Placeholder 3"/>
          <p:cNvSpPr>
            <a:spLocks noGrp="1"/>
          </p:cNvSpPr>
          <p:nvPr>
            <p:ph type="sldNum" sz="quarter" idx="10"/>
          </p:nvPr>
        </p:nvSpPr>
        <p:spPr/>
        <p:txBody>
          <a:bodyPr/>
          <a:lstStyle/>
          <a:p>
            <a:fld id="{CB70D20E-CC8E-4F3E-BA93-334D163D53CC}" type="slidenum">
              <a:rPr lang="en-US" smtClean="0"/>
              <a:t>5</a:t>
            </a:fld>
            <a:endParaRPr lang="en-US"/>
          </a:p>
        </p:txBody>
      </p:sp>
    </p:spTree>
    <p:extLst>
      <p:ext uri="{BB962C8B-B14F-4D97-AF65-F5344CB8AC3E}">
        <p14:creationId xmlns:p14="http://schemas.microsoft.com/office/powerpoint/2010/main" val="4194692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conceivably</a:t>
            </a:r>
            <a:r>
              <a:rPr lang="en-US" baseline="0" dirty="0"/>
              <a:t> </a:t>
            </a:r>
            <a:endParaRPr lang="en-US" dirty="0"/>
          </a:p>
        </p:txBody>
      </p:sp>
      <p:sp>
        <p:nvSpPr>
          <p:cNvPr id="4" name="Slide Number Placeholder 3"/>
          <p:cNvSpPr>
            <a:spLocks noGrp="1"/>
          </p:cNvSpPr>
          <p:nvPr>
            <p:ph type="sldNum" sz="quarter" idx="10"/>
          </p:nvPr>
        </p:nvSpPr>
        <p:spPr/>
        <p:txBody>
          <a:bodyPr/>
          <a:lstStyle/>
          <a:p>
            <a:fld id="{44DF4308-6F4F-4CDE-9A78-8A3DC675567A}" type="slidenum">
              <a:rPr lang="en-US" smtClean="0"/>
              <a:t>50</a:t>
            </a:fld>
            <a:endParaRPr lang="en-US"/>
          </a:p>
        </p:txBody>
      </p:sp>
    </p:spTree>
    <p:extLst>
      <p:ext uri="{BB962C8B-B14F-4D97-AF65-F5344CB8AC3E}">
        <p14:creationId xmlns:p14="http://schemas.microsoft.com/office/powerpoint/2010/main" val="419834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conceivably</a:t>
            </a:r>
            <a:r>
              <a:rPr lang="en-US" baseline="0" dirty="0"/>
              <a:t> </a:t>
            </a:r>
            <a:endParaRPr lang="en-US" dirty="0"/>
          </a:p>
        </p:txBody>
      </p:sp>
      <p:sp>
        <p:nvSpPr>
          <p:cNvPr id="4" name="Slide Number Placeholder 3"/>
          <p:cNvSpPr>
            <a:spLocks noGrp="1"/>
          </p:cNvSpPr>
          <p:nvPr>
            <p:ph type="sldNum" sz="quarter" idx="10"/>
          </p:nvPr>
        </p:nvSpPr>
        <p:spPr/>
        <p:txBody>
          <a:bodyPr/>
          <a:lstStyle/>
          <a:p>
            <a:fld id="{44DF4308-6F4F-4CDE-9A78-8A3DC675567A}" type="slidenum">
              <a:rPr lang="en-US" smtClean="0"/>
              <a:t>51</a:t>
            </a:fld>
            <a:endParaRPr lang="en-US"/>
          </a:p>
        </p:txBody>
      </p:sp>
    </p:spTree>
    <p:extLst>
      <p:ext uri="{BB962C8B-B14F-4D97-AF65-F5344CB8AC3E}">
        <p14:creationId xmlns:p14="http://schemas.microsoft.com/office/powerpoint/2010/main" val="2020735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conceivably</a:t>
            </a:r>
            <a:r>
              <a:rPr lang="en-US" baseline="0" dirty="0"/>
              <a:t> </a:t>
            </a:r>
            <a:endParaRPr lang="en-US" dirty="0"/>
          </a:p>
        </p:txBody>
      </p:sp>
      <p:sp>
        <p:nvSpPr>
          <p:cNvPr id="4" name="Slide Number Placeholder 3"/>
          <p:cNvSpPr>
            <a:spLocks noGrp="1"/>
          </p:cNvSpPr>
          <p:nvPr>
            <p:ph type="sldNum" sz="quarter" idx="10"/>
          </p:nvPr>
        </p:nvSpPr>
        <p:spPr/>
        <p:txBody>
          <a:bodyPr/>
          <a:lstStyle/>
          <a:p>
            <a:fld id="{44DF4308-6F4F-4CDE-9A78-8A3DC675567A}" type="slidenum">
              <a:rPr lang="en-US" smtClean="0"/>
              <a:t>52</a:t>
            </a:fld>
            <a:endParaRPr lang="en-US"/>
          </a:p>
        </p:txBody>
      </p:sp>
    </p:spTree>
    <p:extLst>
      <p:ext uri="{BB962C8B-B14F-4D97-AF65-F5344CB8AC3E}">
        <p14:creationId xmlns:p14="http://schemas.microsoft.com/office/powerpoint/2010/main" val="1180100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 – efficient</a:t>
            </a:r>
            <a:r>
              <a:rPr lang="en-US" baseline="0" dirty="0"/>
              <a:t> to sacrifice some individualism for greater happiness / survival of our species.</a:t>
            </a:r>
            <a:endParaRPr lang="en-US" dirty="0"/>
          </a:p>
        </p:txBody>
      </p:sp>
      <p:sp>
        <p:nvSpPr>
          <p:cNvPr id="4" name="Slide Number Placeholder 3"/>
          <p:cNvSpPr>
            <a:spLocks noGrp="1"/>
          </p:cNvSpPr>
          <p:nvPr>
            <p:ph type="sldNum" sz="quarter" idx="10"/>
          </p:nvPr>
        </p:nvSpPr>
        <p:spPr/>
        <p:txBody>
          <a:bodyPr/>
          <a:lstStyle/>
          <a:p>
            <a:fld id="{CB70D20E-CC8E-4F3E-BA93-334D163D53CC}" type="slidenum">
              <a:rPr lang="en-US" smtClean="0"/>
              <a:t>6</a:t>
            </a:fld>
            <a:endParaRPr lang="en-US"/>
          </a:p>
        </p:txBody>
      </p:sp>
    </p:spTree>
    <p:extLst>
      <p:ext uri="{BB962C8B-B14F-4D97-AF65-F5344CB8AC3E}">
        <p14:creationId xmlns:p14="http://schemas.microsoft.com/office/powerpoint/2010/main" val="1565992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problem, of how to make sure you would get enough rain,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have enough food to eat,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dominated people’s minds, their hopes and fears,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tens of thousands of years, if not longer.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today we don’t even think about it.</a:t>
            </a:r>
          </a:p>
          <a:p>
            <a:endParaRPr lang="en-US" dirty="0"/>
          </a:p>
        </p:txBody>
      </p:sp>
      <p:sp>
        <p:nvSpPr>
          <p:cNvPr id="4" name="Slide Number Placeholder 3"/>
          <p:cNvSpPr>
            <a:spLocks noGrp="1"/>
          </p:cNvSpPr>
          <p:nvPr>
            <p:ph type="sldNum" sz="quarter" idx="10"/>
          </p:nvPr>
        </p:nvSpPr>
        <p:spPr/>
        <p:txBody>
          <a:bodyPr/>
          <a:lstStyle/>
          <a:p>
            <a:fld id="{CB70D20E-CC8E-4F3E-BA93-334D163D53CC}" type="slidenum">
              <a:rPr lang="en-US" smtClean="0"/>
              <a:t>13</a:t>
            </a:fld>
            <a:endParaRPr lang="en-US"/>
          </a:p>
        </p:txBody>
      </p:sp>
    </p:spTree>
    <p:extLst>
      <p:ext uri="{BB962C8B-B14F-4D97-AF65-F5344CB8AC3E}">
        <p14:creationId xmlns:p14="http://schemas.microsoft.com/office/powerpoint/2010/main" val="40088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problem, of how to make sure you would get enough rain,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and have enough food to eat,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dominated people’s minds, their hopes and fears,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tens of thousands of years, if not longer.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today we don’t even think about it.</a:t>
            </a:r>
          </a:p>
          <a:p>
            <a:r>
              <a:rPr lang="en-US" dirty="0"/>
              <a:t>( Unless</a:t>
            </a:r>
            <a:r>
              <a:rPr lang="en-US" baseline="0" dirty="0"/>
              <a:t> you live in California )</a:t>
            </a:r>
            <a:endParaRPr lang="en-US" dirty="0"/>
          </a:p>
        </p:txBody>
      </p:sp>
      <p:sp>
        <p:nvSpPr>
          <p:cNvPr id="4" name="Slide Number Placeholder 3"/>
          <p:cNvSpPr>
            <a:spLocks noGrp="1"/>
          </p:cNvSpPr>
          <p:nvPr>
            <p:ph type="sldNum" sz="quarter" idx="10"/>
          </p:nvPr>
        </p:nvSpPr>
        <p:spPr/>
        <p:txBody>
          <a:bodyPr/>
          <a:lstStyle/>
          <a:p>
            <a:fld id="{CB70D20E-CC8E-4F3E-BA93-334D163D53CC}" type="slidenum">
              <a:rPr lang="en-US" smtClean="0"/>
              <a:t>14</a:t>
            </a:fld>
            <a:endParaRPr lang="en-US"/>
          </a:p>
        </p:txBody>
      </p:sp>
    </p:spTree>
    <p:extLst>
      <p:ext uri="{BB962C8B-B14F-4D97-AF65-F5344CB8AC3E}">
        <p14:creationId xmlns:p14="http://schemas.microsoft.com/office/powerpoint/2010/main" val="1122190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US Constitution – best parts of the govern</a:t>
            </a:r>
            <a:r>
              <a:rPr lang="en-US" b="1" i="1" u="sng" dirty="0"/>
              <a:t>ment</a:t>
            </a:r>
            <a:r>
              <a:rPr lang="en-US" dirty="0"/>
              <a:t> are non-governance: judicial branch, the enumerated powers, Bill of Rights.</a:t>
            </a:r>
          </a:p>
          <a:p>
            <a:pPr lvl="0"/>
            <a:endParaRPr lang="en-US" dirty="0"/>
          </a:p>
          <a:p>
            <a:pPr lvl="0"/>
            <a:r>
              <a:rPr lang="en-US" dirty="0"/>
              <a:t>Power to the people – estimate consent with </a:t>
            </a:r>
            <a:r>
              <a:rPr lang="en-US" b="1" dirty="0"/>
              <a:t>voting</a:t>
            </a:r>
            <a:r>
              <a:rPr lang="en-US" dirty="0"/>
              <a:t> – elections (for people) and referendums (for amendments).</a:t>
            </a:r>
          </a:p>
        </p:txBody>
      </p:sp>
      <p:sp>
        <p:nvSpPr>
          <p:cNvPr id="4" name="Slide Number Placeholder 3"/>
          <p:cNvSpPr>
            <a:spLocks noGrp="1"/>
          </p:cNvSpPr>
          <p:nvPr>
            <p:ph type="sldNum" sz="quarter" idx="10"/>
          </p:nvPr>
        </p:nvSpPr>
        <p:spPr/>
        <p:txBody>
          <a:bodyPr/>
          <a:lstStyle/>
          <a:p>
            <a:fld id="{CB70D20E-CC8E-4F3E-BA93-334D163D53CC}" type="slidenum">
              <a:rPr lang="en-US" smtClean="0"/>
              <a:t>16</a:t>
            </a:fld>
            <a:endParaRPr lang="en-US"/>
          </a:p>
        </p:txBody>
      </p:sp>
    </p:spTree>
    <p:extLst>
      <p:ext uri="{BB962C8B-B14F-4D97-AF65-F5344CB8AC3E}">
        <p14:creationId xmlns:p14="http://schemas.microsoft.com/office/powerpoint/2010/main" val="2786773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Self-fulfilling prophecy </a:t>
            </a:r>
            <a:r>
              <a:rPr lang="en-US" dirty="0"/>
              <a:t>-- If many believe that “negotiating to pick a better restaurant is a lost cause”, then they will not be open to negotiation.</a:t>
            </a:r>
          </a:p>
          <a:p>
            <a:pPr lvl="0"/>
            <a:r>
              <a:rPr lang="en-US" dirty="0"/>
              <a:t>Negotiation is especially hard when there are [1] many people, and [2] many alternatives. In USA there are ~250 Million adults, and a near-infinite number of potential policies.</a:t>
            </a:r>
          </a:p>
          <a:p>
            <a:endParaRPr lang="en-US" dirty="0"/>
          </a:p>
        </p:txBody>
      </p:sp>
      <p:sp>
        <p:nvSpPr>
          <p:cNvPr id="4" name="Slide Number Placeholder 3"/>
          <p:cNvSpPr>
            <a:spLocks noGrp="1"/>
          </p:cNvSpPr>
          <p:nvPr>
            <p:ph type="sldNum" sz="quarter" idx="10"/>
          </p:nvPr>
        </p:nvSpPr>
        <p:spPr/>
        <p:txBody>
          <a:bodyPr/>
          <a:lstStyle/>
          <a:p>
            <a:fld id="{CB70D20E-CC8E-4F3E-BA93-334D163D53CC}" type="slidenum">
              <a:rPr lang="en-US" smtClean="0"/>
              <a:t>19</a:t>
            </a:fld>
            <a:endParaRPr lang="en-US"/>
          </a:p>
        </p:txBody>
      </p:sp>
    </p:spTree>
    <p:extLst>
      <p:ext uri="{BB962C8B-B14F-4D97-AF65-F5344CB8AC3E}">
        <p14:creationId xmlns:p14="http://schemas.microsoft.com/office/powerpoint/2010/main" val="771955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B70D20E-CC8E-4F3E-BA93-334D163D53CC}" type="slidenum">
              <a:rPr lang="en-US" smtClean="0"/>
              <a:t>20</a:t>
            </a:fld>
            <a:endParaRPr lang="en-US"/>
          </a:p>
        </p:txBody>
      </p:sp>
    </p:spTree>
    <p:extLst>
      <p:ext uri="{BB962C8B-B14F-4D97-AF65-F5344CB8AC3E}">
        <p14:creationId xmlns:p14="http://schemas.microsoft.com/office/powerpoint/2010/main" val="2427352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Forward</a:t>
            </a:r>
            <a:r>
              <a:rPr lang="en-US" baseline="0" dirty="0"/>
              <a:t> to Binary Stock Derivative or something.</a:t>
            </a:r>
            <a:endParaRPr lang="en-US" dirty="0"/>
          </a:p>
        </p:txBody>
      </p:sp>
      <p:sp>
        <p:nvSpPr>
          <p:cNvPr id="4" name="Slide Number Placeholder 3"/>
          <p:cNvSpPr>
            <a:spLocks noGrp="1"/>
          </p:cNvSpPr>
          <p:nvPr>
            <p:ph type="sldNum" sz="quarter" idx="10"/>
          </p:nvPr>
        </p:nvSpPr>
        <p:spPr/>
        <p:txBody>
          <a:bodyPr/>
          <a:lstStyle/>
          <a:p>
            <a:fld id="{551584DF-47F5-49B0-9970-9E747A7D0733}" type="slidenum">
              <a:rPr lang="en-US" smtClean="0"/>
              <a:t>32</a:t>
            </a:fld>
            <a:endParaRPr lang="en-US" dirty="0"/>
          </a:p>
        </p:txBody>
      </p:sp>
    </p:spTree>
    <p:extLst>
      <p:ext uri="{BB962C8B-B14F-4D97-AF65-F5344CB8AC3E}">
        <p14:creationId xmlns:p14="http://schemas.microsoft.com/office/powerpoint/2010/main" val="191671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7C30CF-837F-4574-B586-4B0DE34BC7C3}" type="datetime1">
              <a:rPr lang="en-US" smtClean="0"/>
              <a:t>2/14/2018</a:t>
            </a:fld>
            <a:endParaRPr lang="en-US"/>
          </a:p>
        </p:txBody>
      </p:sp>
      <p:sp>
        <p:nvSpPr>
          <p:cNvPr id="5" name="Footer Placeholder 4"/>
          <p:cNvSpPr>
            <a:spLocks noGrp="1"/>
          </p:cNvSpPr>
          <p:nvPr>
            <p:ph type="ftr" sz="quarter" idx="11"/>
          </p:nvPr>
        </p:nvSpPr>
        <p:spPr/>
        <p:txBody>
          <a:bodyPr/>
          <a:lstStyle/>
          <a:p>
            <a:r>
              <a:rPr lang="en-US"/>
              <a:t>www.BitcoinHivemind.com</a:t>
            </a:r>
          </a:p>
        </p:txBody>
      </p:sp>
      <p:sp>
        <p:nvSpPr>
          <p:cNvPr id="6" name="Slide Number Placeholder 5"/>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2601523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1BB686F-241F-40D2-BCF9-CDB8EA1F4E95}" type="datetime1">
              <a:rPr lang="en-US" smtClean="0"/>
              <a:t>2/14/2018</a:t>
            </a:fld>
            <a:endParaRPr lang="en-US"/>
          </a:p>
        </p:txBody>
      </p:sp>
      <p:sp>
        <p:nvSpPr>
          <p:cNvPr id="5" name="Footer Placeholder 4"/>
          <p:cNvSpPr>
            <a:spLocks noGrp="1"/>
          </p:cNvSpPr>
          <p:nvPr>
            <p:ph type="ftr" sz="quarter" idx="11"/>
          </p:nvPr>
        </p:nvSpPr>
        <p:spPr/>
        <p:txBody>
          <a:bodyPr/>
          <a:lstStyle/>
          <a:p>
            <a:r>
              <a:rPr lang="en-US"/>
              <a:t>www.BitcoinHivemind.com</a:t>
            </a:r>
          </a:p>
        </p:txBody>
      </p:sp>
      <p:sp>
        <p:nvSpPr>
          <p:cNvPr id="6" name="Slide Number Placeholder 5"/>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75064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C823FB-4AC0-4268-BA27-41D6A0EB031F}" type="datetime1">
              <a:rPr lang="en-US" smtClean="0"/>
              <a:t>2/14/2018</a:t>
            </a:fld>
            <a:endParaRPr lang="en-US"/>
          </a:p>
        </p:txBody>
      </p:sp>
      <p:sp>
        <p:nvSpPr>
          <p:cNvPr id="5" name="Footer Placeholder 4"/>
          <p:cNvSpPr>
            <a:spLocks noGrp="1"/>
          </p:cNvSpPr>
          <p:nvPr>
            <p:ph type="ftr" sz="quarter" idx="11"/>
          </p:nvPr>
        </p:nvSpPr>
        <p:spPr/>
        <p:txBody>
          <a:bodyPr/>
          <a:lstStyle/>
          <a:p>
            <a:r>
              <a:rPr lang="en-US"/>
              <a:t>www.BitcoinHivemind.com</a:t>
            </a:r>
          </a:p>
        </p:txBody>
      </p:sp>
      <p:sp>
        <p:nvSpPr>
          <p:cNvPr id="6" name="Slide Number Placeholder 5"/>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2310135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0F677C-93D1-4F8C-98FB-0DE4F65D3F60}" type="datetime1">
              <a:rPr lang="en-US" smtClean="0"/>
              <a:t>2/14/2018</a:t>
            </a:fld>
            <a:endParaRPr lang="en-US"/>
          </a:p>
        </p:txBody>
      </p:sp>
      <p:sp>
        <p:nvSpPr>
          <p:cNvPr id="5" name="Footer Placeholder 4"/>
          <p:cNvSpPr>
            <a:spLocks noGrp="1"/>
          </p:cNvSpPr>
          <p:nvPr>
            <p:ph type="ftr" sz="quarter" idx="11"/>
          </p:nvPr>
        </p:nvSpPr>
        <p:spPr/>
        <p:txBody>
          <a:bodyPr/>
          <a:lstStyle/>
          <a:p>
            <a:r>
              <a:rPr lang="en-US"/>
              <a:t>www.BitcoinHivemind.com</a:t>
            </a:r>
          </a:p>
        </p:txBody>
      </p:sp>
      <p:sp>
        <p:nvSpPr>
          <p:cNvPr id="6" name="Slide Number Placeholder 5"/>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2073984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7654F7-06B8-4004-9372-5E4E8180FBD8}" type="datetime1">
              <a:rPr lang="en-US" smtClean="0"/>
              <a:t>2/14/2018</a:t>
            </a:fld>
            <a:endParaRPr lang="en-US"/>
          </a:p>
        </p:txBody>
      </p:sp>
      <p:sp>
        <p:nvSpPr>
          <p:cNvPr id="5" name="Footer Placeholder 4"/>
          <p:cNvSpPr>
            <a:spLocks noGrp="1"/>
          </p:cNvSpPr>
          <p:nvPr>
            <p:ph type="ftr" sz="quarter" idx="11"/>
          </p:nvPr>
        </p:nvSpPr>
        <p:spPr/>
        <p:txBody>
          <a:bodyPr/>
          <a:lstStyle/>
          <a:p>
            <a:r>
              <a:rPr lang="en-US"/>
              <a:t>www.BitcoinHivemind.com</a:t>
            </a:r>
          </a:p>
        </p:txBody>
      </p:sp>
      <p:sp>
        <p:nvSpPr>
          <p:cNvPr id="6" name="Slide Number Placeholder 5"/>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8588276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75303D-2DC4-4DC3-8922-EB4D70D93A01}" type="datetime1">
              <a:rPr lang="en-US" smtClean="0"/>
              <a:t>2/14/2018</a:t>
            </a:fld>
            <a:endParaRPr lang="en-US"/>
          </a:p>
        </p:txBody>
      </p:sp>
      <p:sp>
        <p:nvSpPr>
          <p:cNvPr id="6" name="Footer Placeholder 5"/>
          <p:cNvSpPr>
            <a:spLocks noGrp="1"/>
          </p:cNvSpPr>
          <p:nvPr>
            <p:ph type="ftr" sz="quarter" idx="11"/>
          </p:nvPr>
        </p:nvSpPr>
        <p:spPr/>
        <p:txBody>
          <a:bodyPr/>
          <a:lstStyle/>
          <a:p>
            <a:r>
              <a:rPr lang="en-US"/>
              <a:t>www.BitcoinHivemind.com</a:t>
            </a:r>
          </a:p>
        </p:txBody>
      </p:sp>
      <p:sp>
        <p:nvSpPr>
          <p:cNvPr id="7" name="Slide Number Placeholder 6"/>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4589279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260742-E507-42DE-B708-1D044812E487}" type="datetime1">
              <a:rPr lang="en-US" smtClean="0"/>
              <a:t>2/14/2018</a:t>
            </a:fld>
            <a:endParaRPr lang="en-US"/>
          </a:p>
        </p:txBody>
      </p:sp>
      <p:sp>
        <p:nvSpPr>
          <p:cNvPr id="8" name="Footer Placeholder 7"/>
          <p:cNvSpPr>
            <a:spLocks noGrp="1"/>
          </p:cNvSpPr>
          <p:nvPr>
            <p:ph type="ftr" sz="quarter" idx="11"/>
          </p:nvPr>
        </p:nvSpPr>
        <p:spPr/>
        <p:txBody>
          <a:bodyPr/>
          <a:lstStyle/>
          <a:p>
            <a:r>
              <a:rPr lang="en-US"/>
              <a:t>www.BitcoinHivemind.com</a:t>
            </a:r>
          </a:p>
        </p:txBody>
      </p:sp>
      <p:sp>
        <p:nvSpPr>
          <p:cNvPr id="9" name="Slide Number Placeholder 8"/>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346375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9444E9-3A8B-4136-8402-97C8210D0669}" type="datetime1">
              <a:rPr lang="en-US" smtClean="0"/>
              <a:t>2/14/2018</a:t>
            </a:fld>
            <a:endParaRPr lang="en-US"/>
          </a:p>
        </p:txBody>
      </p:sp>
      <p:sp>
        <p:nvSpPr>
          <p:cNvPr id="4" name="Footer Placeholder 3"/>
          <p:cNvSpPr>
            <a:spLocks noGrp="1"/>
          </p:cNvSpPr>
          <p:nvPr>
            <p:ph type="ftr" sz="quarter" idx="11"/>
          </p:nvPr>
        </p:nvSpPr>
        <p:spPr/>
        <p:txBody>
          <a:bodyPr/>
          <a:lstStyle/>
          <a:p>
            <a:r>
              <a:rPr lang="en-US"/>
              <a:t>www.BitcoinHivemind.com</a:t>
            </a:r>
          </a:p>
        </p:txBody>
      </p:sp>
      <p:sp>
        <p:nvSpPr>
          <p:cNvPr id="5" name="Slide Number Placeholder 4"/>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3241060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94614D-0275-4249-87B2-F3FA0DC54868}" type="datetime1">
              <a:rPr lang="en-US" smtClean="0"/>
              <a:t>2/14/2018</a:t>
            </a:fld>
            <a:endParaRPr lang="en-US"/>
          </a:p>
        </p:txBody>
      </p:sp>
      <p:sp>
        <p:nvSpPr>
          <p:cNvPr id="3" name="Footer Placeholder 2"/>
          <p:cNvSpPr>
            <a:spLocks noGrp="1"/>
          </p:cNvSpPr>
          <p:nvPr>
            <p:ph type="ftr" sz="quarter" idx="11"/>
          </p:nvPr>
        </p:nvSpPr>
        <p:spPr/>
        <p:txBody>
          <a:bodyPr/>
          <a:lstStyle/>
          <a:p>
            <a:r>
              <a:rPr lang="en-US"/>
              <a:t>www.BitcoinHivemind.com</a:t>
            </a:r>
          </a:p>
        </p:txBody>
      </p:sp>
      <p:sp>
        <p:nvSpPr>
          <p:cNvPr id="4" name="Slide Number Placeholder 3"/>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266805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D1E796-C8A2-46C7-93F6-AD9BBC6FD828}" type="datetime1">
              <a:rPr lang="en-US" smtClean="0"/>
              <a:t>2/14/2018</a:t>
            </a:fld>
            <a:endParaRPr lang="en-US"/>
          </a:p>
        </p:txBody>
      </p:sp>
      <p:sp>
        <p:nvSpPr>
          <p:cNvPr id="6" name="Footer Placeholder 5"/>
          <p:cNvSpPr>
            <a:spLocks noGrp="1"/>
          </p:cNvSpPr>
          <p:nvPr>
            <p:ph type="ftr" sz="quarter" idx="11"/>
          </p:nvPr>
        </p:nvSpPr>
        <p:spPr/>
        <p:txBody>
          <a:bodyPr/>
          <a:lstStyle/>
          <a:p>
            <a:r>
              <a:rPr lang="en-US"/>
              <a:t>www.BitcoinHivemind.com</a:t>
            </a:r>
          </a:p>
        </p:txBody>
      </p:sp>
      <p:sp>
        <p:nvSpPr>
          <p:cNvPr id="7" name="Slide Number Placeholder 6"/>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35814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A2F7F9-AEA5-448F-913D-7675365E1DDF}" type="datetime1">
              <a:rPr lang="en-US" smtClean="0"/>
              <a:t>2/14/2018</a:t>
            </a:fld>
            <a:endParaRPr lang="en-US"/>
          </a:p>
        </p:txBody>
      </p:sp>
      <p:sp>
        <p:nvSpPr>
          <p:cNvPr id="6" name="Footer Placeholder 5"/>
          <p:cNvSpPr>
            <a:spLocks noGrp="1"/>
          </p:cNvSpPr>
          <p:nvPr>
            <p:ph type="ftr" sz="quarter" idx="11"/>
          </p:nvPr>
        </p:nvSpPr>
        <p:spPr/>
        <p:txBody>
          <a:bodyPr/>
          <a:lstStyle/>
          <a:p>
            <a:r>
              <a:rPr lang="en-US"/>
              <a:t>www.BitcoinHivemind.com</a:t>
            </a:r>
          </a:p>
        </p:txBody>
      </p:sp>
      <p:sp>
        <p:nvSpPr>
          <p:cNvPr id="7" name="Slide Number Placeholder 6"/>
          <p:cNvSpPr>
            <a:spLocks noGrp="1"/>
          </p:cNvSpPr>
          <p:nvPr>
            <p:ph type="sldNum" sz="quarter" idx="12"/>
          </p:nvPr>
        </p:nvSpPr>
        <p:spPr/>
        <p:txBody>
          <a:bodyPr/>
          <a:lstStyle/>
          <a:p>
            <a:fld id="{1A10F235-9555-41B0-B8E9-2A55BD748559}" type="slidenum">
              <a:rPr lang="en-US" smtClean="0"/>
              <a:t>‹#›</a:t>
            </a:fld>
            <a:endParaRPr lang="en-US"/>
          </a:p>
        </p:txBody>
      </p:sp>
    </p:spTree>
    <p:extLst>
      <p:ext uri="{BB962C8B-B14F-4D97-AF65-F5344CB8AC3E}">
        <p14:creationId xmlns:p14="http://schemas.microsoft.com/office/powerpoint/2010/main" val="1379703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B34E6B-18CD-46B7-9819-291865386754}" type="datetime1">
              <a:rPr lang="en-US" smtClean="0"/>
              <a:t>2/14/2018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www.BitcoinHivemind.com</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10F235-9555-41B0-B8E9-2A55BD748559}" type="slidenum">
              <a:rPr lang="en-US" smtClean="0"/>
              <a:t>‹#›</a:t>
            </a:fld>
            <a:endParaRPr lang="en-US"/>
          </a:p>
        </p:txBody>
      </p:sp>
    </p:spTree>
    <p:extLst>
      <p:ext uri="{BB962C8B-B14F-4D97-AF65-F5344CB8AC3E}">
        <p14:creationId xmlns:p14="http://schemas.microsoft.com/office/powerpoint/2010/main" val="19954116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bitcoinhivemind.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gi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C3364F7-AA66-4D07-8C3B-2E67CA6A9706}"/>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Marker/>
                    </a14:imgEffect>
                  </a14:imgLayer>
                </a14:imgProps>
              </a:ext>
            </a:extLst>
          </a:blip>
          <a:srcRect l="2179" t="4692" r="5242" b="1933"/>
          <a:stretch/>
        </p:blipFill>
        <p:spPr>
          <a:xfrm>
            <a:off x="0" y="155864"/>
            <a:ext cx="9268692" cy="6930736"/>
          </a:xfrm>
          <a:prstGeom prst="rect">
            <a:avLst/>
          </a:prstGeom>
        </p:spPr>
      </p:pic>
      <p:sp>
        <p:nvSpPr>
          <p:cNvPr id="9" name="Rectangle 8">
            <a:extLst>
              <a:ext uri="{FF2B5EF4-FFF2-40B4-BE49-F238E27FC236}">
                <a16:creationId xmlns:a16="http://schemas.microsoft.com/office/drawing/2014/main" id="{D2CEED57-797D-4A7B-85A0-BA2A5A1F923D}"/>
              </a:ext>
            </a:extLst>
          </p:cNvPr>
          <p:cNvSpPr/>
          <p:nvPr/>
        </p:nvSpPr>
        <p:spPr>
          <a:xfrm>
            <a:off x="1953491" y="2670463"/>
            <a:ext cx="5216236" cy="3065173"/>
          </a:xfrm>
          <a:prstGeom prst="rect">
            <a:avLst/>
          </a:prstGeom>
          <a:solidFill>
            <a:schemeClr val="bg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464BF7-EBB7-4A78-A5E2-477A35832FB0}"/>
              </a:ext>
            </a:extLst>
          </p:cNvPr>
          <p:cNvSpPr>
            <a:spLocks noGrp="1"/>
          </p:cNvSpPr>
          <p:nvPr>
            <p:ph type="ctrTitle"/>
          </p:nvPr>
        </p:nvSpPr>
        <p:spPr/>
        <p:txBody>
          <a:bodyPr/>
          <a:lstStyle/>
          <a:p>
            <a:r>
              <a:rPr lang="en-US" dirty="0"/>
              <a:t>Bitcoin Hivemind</a:t>
            </a:r>
          </a:p>
        </p:txBody>
      </p:sp>
      <p:sp>
        <p:nvSpPr>
          <p:cNvPr id="3" name="Subtitle 2">
            <a:extLst>
              <a:ext uri="{FF2B5EF4-FFF2-40B4-BE49-F238E27FC236}">
                <a16:creationId xmlns:a16="http://schemas.microsoft.com/office/drawing/2014/main" id="{B9BB6462-18D2-49EC-A139-C3276B0A3A23}"/>
              </a:ext>
            </a:extLst>
          </p:cNvPr>
          <p:cNvSpPr>
            <a:spLocks noGrp="1"/>
          </p:cNvSpPr>
          <p:nvPr>
            <p:ph type="subTitle" idx="1"/>
          </p:nvPr>
        </p:nvSpPr>
        <p:spPr>
          <a:xfrm>
            <a:off x="1143000" y="3602037"/>
            <a:ext cx="6858000" cy="2133599"/>
          </a:xfrm>
        </p:spPr>
        <p:txBody>
          <a:bodyPr>
            <a:normAutofit lnSpcReduction="10000"/>
          </a:bodyPr>
          <a:lstStyle/>
          <a:p>
            <a:r>
              <a:rPr lang="en-US" dirty="0"/>
              <a:t>TAB </a:t>
            </a:r>
            <a:r>
              <a:rPr lang="en-US" dirty="0" err="1"/>
              <a:t>Conf</a:t>
            </a:r>
            <a:r>
              <a:rPr lang="en-US" dirty="0"/>
              <a:t>, Atlanta, GA</a:t>
            </a:r>
          </a:p>
          <a:p>
            <a:r>
              <a:rPr lang="en-US" dirty="0"/>
              <a:t>Paul Sztorc</a:t>
            </a:r>
          </a:p>
          <a:p>
            <a:r>
              <a:rPr lang="en-US" dirty="0"/>
              <a:t>1/27/2018</a:t>
            </a:r>
          </a:p>
          <a:p>
            <a:r>
              <a:rPr lang="en-US" dirty="0"/>
              <a:t>BitcoinHivemind.com</a:t>
            </a:r>
          </a:p>
          <a:p>
            <a:r>
              <a:rPr lang="en-US" dirty="0"/>
              <a:t>@</a:t>
            </a:r>
            <a:r>
              <a:rPr lang="en-US" dirty="0" err="1"/>
              <a:t>BitcoinHivemind</a:t>
            </a:r>
            <a:endParaRPr lang="en-US" dirty="0"/>
          </a:p>
        </p:txBody>
      </p:sp>
      <p:sp>
        <p:nvSpPr>
          <p:cNvPr id="5" name="Rectangle 4">
            <a:extLst>
              <a:ext uri="{FF2B5EF4-FFF2-40B4-BE49-F238E27FC236}">
                <a16:creationId xmlns:a16="http://schemas.microsoft.com/office/drawing/2014/main" id="{16D83BC5-24BE-4D95-A2EF-72D2CBE95007}"/>
              </a:ext>
            </a:extLst>
          </p:cNvPr>
          <p:cNvSpPr/>
          <p:nvPr/>
        </p:nvSpPr>
        <p:spPr>
          <a:xfrm>
            <a:off x="1002672" y="501648"/>
            <a:ext cx="6728988" cy="1938992"/>
          </a:xfrm>
          <a:prstGeom prst="rect">
            <a:avLst/>
          </a:prstGeom>
          <a:solidFill>
            <a:schemeClr val="bg1">
              <a:lumMod val="95000"/>
              <a:alpha val="80000"/>
            </a:schemeClr>
          </a:solidFill>
          <a:ln>
            <a:solidFill>
              <a:schemeClr val="tx1"/>
            </a:solidFill>
          </a:ln>
        </p:spPr>
        <p:txBody>
          <a:bodyPr wrap="square">
            <a:spAutoFit/>
          </a:bodyPr>
          <a:lstStyle/>
          <a:p>
            <a:r>
              <a:rPr lang="en-US" sz="2400" dirty="0"/>
              <a:t>The important thing is to establish a political climate of opinion which will make it politically profitable for the wrong people to do the right thing.”</a:t>
            </a:r>
          </a:p>
          <a:p>
            <a:endParaRPr lang="en-US" sz="2400" dirty="0"/>
          </a:p>
          <a:p>
            <a:r>
              <a:rPr lang="en-US" sz="2400" dirty="0"/>
              <a:t>― Milton Friedman</a:t>
            </a:r>
          </a:p>
        </p:txBody>
      </p:sp>
      <p:sp>
        <p:nvSpPr>
          <p:cNvPr id="4" name="Footer Placeholder 3">
            <a:extLst>
              <a:ext uri="{FF2B5EF4-FFF2-40B4-BE49-F238E27FC236}">
                <a16:creationId xmlns:a16="http://schemas.microsoft.com/office/drawing/2014/main" id="{9A7EB06F-E2BB-4D34-B64E-2E5BE3065815}"/>
              </a:ext>
            </a:extLst>
          </p:cNvPr>
          <p:cNvSpPr>
            <a:spLocks noGrp="1"/>
          </p:cNvSpPr>
          <p:nvPr>
            <p:ph type="ftr" sz="quarter" idx="11"/>
          </p:nvPr>
        </p:nvSpPr>
        <p:spPr/>
        <p:txBody>
          <a:bodyPr/>
          <a:lstStyle/>
          <a:p>
            <a:r>
              <a:rPr lang="en-US" dirty="0"/>
              <a:t>www.BitcoinHivemind.com</a:t>
            </a:r>
          </a:p>
        </p:txBody>
      </p:sp>
      <p:sp>
        <p:nvSpPr>
          <p:cNvPr id="6" name="Slide Number Placeholder 5">
            <a:extLst>
              <a:ext uri="{FF2B5EF4-FFF2-40B4-BE49-F238E27FC236}">
                <a16:creationId xmlns:a16="http://schemas.microsoft.com/office/drawing/2014/main" id="{359A533A-C12D-45B3-B833-CE1722F87176}"/>
              </a:ext>
            </a:extLst>
          </p:cNvPr>
          <p:cNvSpPr>
            <a:spLocks noGrp="1"/>
          </p:cNvSpPr>
          <p:nvPr>
            <p:ph type="sldNum" sz="quarter" idx="12"/>
          </p:nvPr>
        </p:nvSpPr>
        <p:spPr/>
        <p:txBody>
          <a:bodyPr/>
          <a:lstStyle/>
          <a:p>
            <a:fld id="{1A10F235-9555-41B0-B8E9-2A55BD748559}" type="slidenum">
              <a:rPr lang="en-US" smtClean="0"/>
              <a:t>1</a:t>
            </a:fld>
            <a:endParaRPr lang="en-US"/>
          </a:p>
        </p:txBody>
      </p:sp>
      <p:sp>
        <p:nvSpPr>
          <p:cNvPr id="7" name="Rectangle 6">
            <a:extLst>
              <a:ext uri="{FF2B5EF4-FFF2-40B4-BE49-F238E27FC236}">
                <a16:creationId xmlns:a16="http://schemas.microsoft.com/office/drawing/2014/main" id="{E44E4D60-CC6C-4A05-B8E9-2282D206DF63}"/>
              </a:ext>
            </a:extLst>
          </p:cNvPr>
          <p:cNvSpPr/>
          <p:nvPr/>
        </p:nvSpPr>
        <p:spPr>
          <a:xfrm>
            <a:off x="6567054" y="4478482"/>
            <a:ext cx="2057400" cy="633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Version 1.1</a:t>
            </a:r>
            <a:br>
              <a:rPr lang="en-US" dirty="0"/>
            </a:br>
            <a:r>
              <a:rPr lang="en-US" dirty="0"/>
              <a:t>2/13/2018</a:t>
            </a:r>
          </a:p>
        </p:txBody>
      </p:sp>
    </p:spTree>
    <p:extLst>
      <p:ext uri="{BB962C8B-B14F-4D97-AF65-F5344CB8AC3E}">
        <p14:creationId xmlns:p14="http://schemas.microsoft.com/office/powerpoint/2010/main" val="4028421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7E396-A33E-4569-8881-8D4A0AD7B4FD}"/>
              </a:ext>
            </a:extLst>
          </p:cNvPr>
          <p:cNvSpPr>
            <a:spLocks noGrp="1"/>
          </p:cNvSpPr>
          <p:nvPr>
            <p:ph type="title"/>
          </p:nvPr>
        </p:nvSpPr>
        <p:spPr>
          <a:xfrm>
            <a:off x="628650" y="365127"/>
            <a:ext cx="7886700" cy="968374"/>
          </a:xfrm>
        </p:spPr>
        <p:txBody>
          <a:bodyPr>
            <a:normAutofit/>
          </a:bodyPr>
          <a:lstStyle/>
          <a:p>
            <a:pPr lvl="0"/>
            <a:r>
              <a:rPr lang="en-US" dirty="0">
                <a:latin typeface="+mn-lt"/>
                <a:ea typeface="+mn-ea"/>
                <a:cs typeface="+mn-cs"/>
              </a:rPr>
              <a:t>The “Public” Sector</a:t>
            </a:r>
            <a:endParaRPr lang="en-US" sz="8000" dirty="0"/>
          </a:p>
        </p:txBody>
      </p:sp>
      <p:sp>
        <p:nvSpPr>
          <p:cNvPr id="3" name="Content Placeholder 2">
            <a:extLst>
              <a:ext uri="{FF2B5EF4-FFF2-40B4-BE49-F238E27FC236}">
                <a16:creationId xmlns:a16="http://schemas.microsoft.com/office/drawing/2014/main" id="{C6DE434D-CB7C-4B84-A7C8-674FB52DC7B8}"/>
              </a:ext>
            </a:extLst>
          </p:cNvPr>
          <p:cNvSpPr>
            <a:spLocks noGrp="1"/>
          </p:cNvSpPr>
          <p:nvPr>
            <p:ph idx="1"/>
          </p:nvPr>
        </p:nvSpPr>
        <p:spPr>
          <a:xfrm>
            <a:off x="406400" y="1333499"/>
            <a:ext cx="8305800" cy="4451487"/>
          </a:xfrm>
        </p:spPr>
        <p:txBody>
          <a:bodyPr>
            <a:normAutofit/>
          </a:bodyPr>
          <a:lstStyle/>
          <a:p>
            <a:pPr lvl="0"/>
            <a:r>
              <a:rPr lang="en-US" b="1" i="1" u="sng" dirty="0"/>
              <a:t>Fractal</a:t>
            </a:r>
            <a:r>
              <a:rPr lang="en-US" dirty="0"/>
              <a:t> nature of the “public / private” distinction:</a:t>
            </a:r>
          </a:p>
          <a:p>
            <a:pPr lvl="1"/>
            <a:r>
              <a:rPr lang="en-US" dirty="0"/>
              <a:t>“Public” refrigerator for 30</a:t>
            </a:r>
            <a:r>
              <a:rPr lang="en-US" baseline="30000" dirty="0"/>
              <a:t>th</a:t>
            </a:r>
            <a:r>
              <a:rPr lang="en-US" dirty="0"/>
              <a:t> floor East of NYC Goldman </a:t>
            </a:r>
            <a:r>
              <a:rPr lang="en-US" dirty="0" err="1"/>
              <a:t>Sach’s</a:t>
            </a:r>
            <a:r>
              <a:rPr lang="en-US" dirty="0"/>
              <a:t> building – “etiquette”</a:t>
            </a:r>
          </a:p>
          <a:p>
            <a:pPr lvl="1"/>
            <a:r>
              <a:rPr lang="en-US" dirty="0"/>
              <a:t>“public roads”, “public schools” in Cleveland and Connecticut</a:t>
            </a:r>
          </a:p>
          <a:p>
            <a:pPr lvl="1"/>
            <a:r>
              <a:rPr lang="en-US" dirty="0"/>
              <a:t>Competing nation-states; states as “laboratories of democracy”</a:t>
            </a:r>
          </a:p>
          <a:p>
            <a:pPr lvl="1"/>
            <a:r>
              <a:rPr lang="en-US" dirty="0"/>
              <a:t>anarchist brain cancer.</a:t>
            </a:r>
          </a:p>
          <a:p>
            <a:r>
              <a:rPr lang="en-US" dirty="0"/>
              <a:t>Only the individual experiences </a:t>
            </a:r>
            <a:r>
              <a:rPr lang="en-US" b="1" i="1" u="sng" dirty="0"/>
              <a:t>pain, pleasure, creativity,</a:t>
            </a:r>
            <a:r>
              <a:rPr lang="en-US" dirty="0"/>
              <a:t> and </a:t>
            </a:r>
            <a:r>
              <a:rPr lang="en-US" b="1" i="1" u="sng" dirty="0"/>
              <a:t>will</a:t>
            </a:r>
            <a:r>
              <a:rPr lang="en-US" dirty="0"/>
              <a:t>. But this says nothing about </a:t>
            </a:r>
            <a:r>
              <a:rPr lang="en-US" b="1" dirty="0"/>
              <a:t>how</a:t>
            </a:r>
            <a:r>
              <a:rPr lang="en-US" dirty="0"/>
              <a:t> to maximize </a:t>
            </a:r>
            <a:r>
              <a:rPr lang="en-US" i="1" dirty="0"/>
              <a:t>individual</a:t>
            </a:r>
            <a:r>
              <a:rPr lang="en-US" dirty="0"/>
              <a:t> well-being.</a:t>
            </a:r>
          </a:p>
        </p:txBody>
      </p:sp>
      <p:sp>
        <p:nvSpPr>
          <p:cNvPr id="4" name="TextBox 3">
            <a:extLst>
              <a:ext uri="{FF2B5EF4-FFF2-40B4-BE49-F238E27FC236}">
                <a16:creationId xmlns:a16="http://schemas.microsoft.com/office/drawing/2014/main" id="{B7BB4400-4028-48F7-ABBA-6A0430728634}"/>
              </a:ext>
            </a:extLst>
          </p:cNvPr>
          <p:cNvSpPr txBox="1"/>
          <p:nvPr/>
        </p:nvSpPr>
        <p:spPr>
          <a:xfrm>
            <a:off x="2025650" y="5648465"/>
            <a:ext cx="5067300" cy="707886"/>
          </a:xfrm>
          <a:prstGeom prst="rect">
            <a:avLst/>
          </a:prstGeom>
          <a:solidFill>
            <a:schemeClr val="bg2"/>
          </a:solidFill>
          <a:ln>
            <a:solidFill>
              <a:schemeClr val="tx1"/>
            </a:solidFill>
          </a:ln>
        </p:spPr>
        <p:txBody>
          <a:bodyPr wrap="square" rtlCol="0">
            <a:spAutoFit/>
          </a:bodyPr>
          <a:lstStyle/>
          <a:p>
            <a:r>
              <a:rPr lang="en-US" sz="2000" dirty="0"/>
              <a:t>“There are some problems that can’t be solved outside of the political arena” – Peter Thiel</a:t>
            </a:r>
          </a:p>
        </p:txBody>
      </p:sp>
      <p:sp>
        <p:nvSpPr>
          <p:cNvPr id="5" name="Footer Placeholder 4">
            <a:extLst>
              <a:ext uri="{FF2B5EF4-FFF2-40B4-BE49-F238E27FC236}">
                <a16:creationId xmlns:a16="http://schemas.microsoft.com/office/drawing/2014/main" id="{B672DECC-3EB3-49FA-B708-486A56714C92}"/>
              </a:ext>
            </a:extLst>
          </p:cNvPr>
          <p:cNvSpPr>
            <a:spLocks noGrp="1"/>
          </p:cNvSpPr>
          <p:nvPr>
            <p:ph type="ftr" sz="quarter" idx="11"/>
          </p:nvPr>
        </p:nvSpPr>
        <p:spPr/>
        <p:txBody>
          <a:bodyPr/>
          <a:lstStyle/>
          <a:p>
            <a:r>
              <a:rPr lang="en-US"/>
              <a:t>www.BitcoinHivemind.com</a:t>
            </a:r>
          </a:p>
        </p:txBody>
      </p:sp>
      <p:sp>
        <p:nvSpPr>
          <p:cNvPr id="6" name="Slide Number Placeholder 5">
            <a:extLst>
              <a:ext uri="{FF2B5EF4-FFF2-40B4-BE49-F238E27FC236}">
                <a16:creationId xmlns:a16="http://schemas.microsoft.com/office/drawing/2014/main" id="{5C4F70EC-3315-405B-8226-C6FED66D8F32}"/>
              </a:ext>
            </a:extLst>
          </p:cNvPr>
          <p:cNvSpPr>
            <a:spLocks noGrp="1"/>
          </p:cNvSpPr>
          <p:nvPr>
            <p:ph type="sldNum" sz="quarter" idx="12"/>
          </p:nvPr>
        </p:nvSpPr>
        <p:spPr/>
        <p:txBody>
          <a:bodyPr/>
          <a:lstStyle/>
          <a:p>
            <a:fld id="{1A10F235-9555-41B0-B8E9-2A55BD748559}" type="slidenum">
              <a:rPr lang="en-US" smtClean="0"/>
              <a:t>10</a:t>
            </a:fld>
            <a:endParaRPr lang="en-US"/>
          </a:p>
        </p:txBody>
      </p:sp>
    </p:spTree>
    <p:extLst>
      <p:ext uri="{BB962C8B-B14F-4D97-AF65-F5344CB8AC3E}">
        <p14:creationId xmlns:p14="http://schemas.microsoft.com/office/powerpoint/2010/main" val="2667813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30EA6-0919-43DB-A9EF-156466078CE1}"/>
              </a:ext>
            </a:extLst>
          </p:cNvPr>
          <p:cNvSpPr>
            <a:spLocks noGrp="1"/>
          </p:cNvSpPr>
          <p:nvPr>
            <p:ph type="title"/>
          </p:nvPr>
        </p:nvSpPr>
        <p:spPr/>
        <p:txBody>
          <a:bodyPr/>
          <a:lstStyle/>
          <a:p>
            <a:pPr lvl="0"/>
            <a:r>
              <a:rPr lang="en-US" sz="2100" dirty="0">
                <a:latin typeface="+mn-lt"/>
                <a:ea typeface="+mn-ea"/>
                <a:cs typeface="+mn-cs"/>
              </a:rPr>
              <a:t>Where we are</a:t>
            </a:r>
            <a:endParaRPr lang="en-US" dirty="0"/>
          </a:p>
        </p:txBody>
      </p:sp>
      <p:sp>
        <p:nvSpPr>
          <p:cNvPr id="3" name="Content Placeholder 2">
            <a:extLst>
              <a:ext uri="{FF2B5EF4-FFF2-40B4-BE49-F238E27FC236}">
                <a16:creationId xmlns:a16="http://schemas.microsoft.com/office/drawing/2014/main" id="{B9A9C3B5-B87B-4F20-9285-7F893605F173}"/>
              </a:ext>
            </a:extLst>
          </p:cNvPr>
          <p:cNvSpPr>
            <a:spLocks noGrp="1"/>
          </p:cNvSpPr>
          <p:nvPr>
            <p:ph idx="1"/>
          </p:nvPr>
        </p:nvSpPr>
        <p:spPr/>
        <p:txBody>
          <a:bodyPr>
            <a:normAutofit fontScale="92500" lnSpcReduction="20000"/>
          </a:bodyPr>
          <a:lstStyle/>
          <a:p>
            <a:pPr lvl="0"/>
            <a:r>
              <a:rPr lang="en-US" dirty="0"/>
              <a:t>Past Slides</a:t>
            </a:r>
          </a:p>
          <a:p>
            <a:pPr lvl="1"/>
            <a:r>
              <a:rPr lang="en-US" dirty="0"/>
              <a:t>Governance: group decision-making.</a:t>
            </a:r>
          </a:p>
          <a:p>
            <a:pPr lvl="1"/>
            <a:r>
              <a:rPr lang="en-US" b="1" dirty="0"/>
              <a:t>Governance = important</a:t>
            </a:r>
            <a:r>
              <a:rPr lang="en-US" dirty="0"/>
              <a:t>, some problems can only be solved with governance. </a:t>
            </a:r>
          </a:p>
          <a:p>
            <a:pPr lvl="1"/>
            <a:r>
              <a:rPr lang="en-US" dirty="0"/>
              <a:t>Even on the extreme, if we </a:t>
            </a:r>
            <a:r>
              <a:rPr lang="en-US" i="1" u="sng" dirty="0"/>
              <a:t>know</a:t>
            </a:r>
            <a:r>
              <a:rPr lang="en-US" dirty="0"/>
              <a:t> that “X-ism is the best”, we need a tool for taking us from here to X-ism, and for keeping us at X-ism in a dynamic improving world.</a:t>
            </a:r>
          </a:p>
          <a:p>
            <a:pPr lvl="1"/>
            <a:r>
              <a:rPr lang="en-US" dirty="0"/>
              <a:t>Governance can be ethical – question is: does government have the consent of the governed? Can we improve tools for measuring/alerting us to consent-errors.</a:t>
            </a:r>
          </a:p>
          <a:p>
            <a:r>
              <a:rPr lang="en-US" dirty="0"/>
              <a:t> Coming Up</a:t>
            </a:r>
          </a:p>
          <a:p>
            <a:pPr lvl="1"/>
            <a:r>
              <a:rPr lang="en-US" dirty="0"/>
              <a:t>Ignoring, Tolerating, and Solving Problems – A rain metaphor</a:t>
            </a:r>
          </a:p>
          <a:p>
            <a:pPr lvl="1"/>
            <a:r>
              <a:rPr lang="en-US" dirty="0"/>
              <a:t>Governance is hard. Why?</a:t>
            </a:r>
          </a:p>
          <a:p>
            <a:pPr lvl="1"/>
            <a:r>
              <a:rPr lang="en-US" dirty="0"/>
              <a:t>What are prediction markets?</a:t>
            </a:r>
          </a:p>
          <a:p>
            <a:pPr lvl="1"/>
            <a:r>
              <a:rPr lang="en-US" dirty="0"/>
              <a:t>What are conditional prediction markets?</a:t>
            </a:r>
          </a:p>
        </p:txBody>
      </p:sp>
      <p:sp>
        <p:nvSpPr>
          <p:cNvPr id="4" name="Footer Placeholder 3">
            <a:extLst>
              <a:ext uri="{FF2B5EF4-FFF2-40B4-BE49-F238E27FC236}">
                <a16:creationId xmlns:a16="http://schemas.microsoft.com/office/drawing/2014/main" id="{252351EB-6967-4037-933C-864C95349366}"/>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391D42D4-6D09-4189-B2E8-BB32337893BD}"/>
              </a:ext>
            </a:extLst>
          </p:cNvPr>
          <p:cNvSpPr>
            <a:spLocks noGrp="1"/>
          </p:cNvSpPr>
          <p:nvPr>
            <p:ph type="sldNum" sz="quarter" idx="12"/>
          </p:nvPr>
        </p:nvSpPr>
        <p:spPr/>
        <p:txBody>
          <a:bodyPr/>
          <a:lstStyle/>
          <a:p>
            <a:fld id="{1A10F235-9555-41B0-B8E9-2A55BD748559}" type="slidenum">
              <a:rPr lang="en-US" smtClean="0"/>
              <a:t>11</a:t>
            </a:fld>
            <a:endParaRPr lang="en-US"/>
          </a:p>
        </p:txBody>
      </p:sp>
    </p:spTree>
    <p:extLst>
      <p:ext uri="{BB962C8B-B14F-4D97-AF65-F5344CB8AC3E}">
        <p14:creationId xmlns:p14="http://schemas.microsoft.com/office/powerpoint/2010/main" val="3284636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331E-A63B-4EE1-BC48-E8584311B23A}"/>
              </a:ext>
            </a:extLst>
          </p:cNvPr>
          <p:cNvSpPr>
            <a:spLocks noGrp="1"/>
          </p:cNvSpPr>
          <p:nvPr>
            <p:ph type="title"/>
          </p:nvPr>
        </p:nvSpPr>
        <p:spPr>
          <a:xfrm>
            <a:off x="292100" y="215901"/>
            <a:ext cx="8851900" cy="736600"/>
          </a:xfrm>
        </p:spPr>
        <p:txBody>
          <a:bodyPr>
            <a:normAutofit/>
          </a:bodyPr>
          <a:lstStyle/>
          <a:p>
            <a:pPr lvl="0"/>
            <a:r>
              <a:rPr lang="en-US" sz="3600" b="1" dirty="0">
                <a:latin typeface="+mn-lt"/>
                <a:ea typeface="+mn-ea"/>
                <a:cs typeface="+mn-cs"/>
              </a:rPr>
              <a:t>Problems – Rejecting, Tolerating, and Solving</a:t>
            </a:r>
            <a:endParaRPr lang="en-US" sz="6600" b="1" dirty="0"/>
          </a:p>
        </p:txBody>
      </p:sp>
      <p:sp>
        <p:nvSpPr>
          <p:cNvPr id="3" name="Content Placeholder 2">
            <a:extLst>
              <a:ext uri="{FF2B5EF4-FFF2-40B4-BE49-F238E27FC236}">
                <a16:creationId xmlns:a16="http://schemas.microsoft.com/office/drawing/2014/main" id="{543B57D4-14B6-4B02-87B7-A7A3A278BCCA}"/>
              </a:ext>
            </a:extLst>
          </p:cNvPr>
          <p:cNvSpPr>
            <a:spLocks noGrp="1"/>
          </p:cNvSpPr>
          <p:nvPr>
            <p:ph idx="1"/>
          </p:nvPr>
        </p:nvSpPr>
        <p:spPr>
          <a:xfrm>
            <a:off x="317500" y="1054100"/>
            <a:ext cx="8509000" cy="5587999"/>
          </a:xfrm>
        </p:spPr>
        <p:txBody>
          <a:bodyPr>
            <a:normAutofit/>
          </a:bodyPr>
          <a:lstStyle/>
          <a:p>
            <a:pPr lvl="0"/>
            <a:r>
              <a:rPr lang="en-US" b="1" dirty="0">
                <a:ln>
                  <a:solidFill>
                    <a:schemeClr val="tx1"/>
                  </a:solidFill>
                </a:ln>
                <a:solidFill>
                  <a:srgbClr val="FF0000"/>
                </a:solidFill>
              </a:rPr>
              <a:t>Rejecting</a:t>
            </a:r>
            <a:r>
              <a:rPr lang="en-US" dirty="0"/>
              <a:t> a Problem</a:t>
            </a:r>
          </a:p>
          <a:p>
            <a:pPr lvl="1"/>
            <a:r>
              <a:rPr lang="en-US" dirty="0"/>
              <a:t>Misunderstanding/misrecognizing the problem.</a:t>
            </a:r>
          </a:p>
          <a:p>
            <a:pPr lvl="1"/>
            <a:r>
              <a:rPr lang="en-US" dirty="0"/>
              <a:t>Ceremonial use of problem as backdrop, for social reasons.</a:t>
            </a:r>
          </a:p>
          <a:p>
            <a:pPr lvl="0"/>
            <a:r>
              <a:rPr lang="en-US" b="1" dirty="0">
                <a:ln>
                  <a:solidFill>
                    <a:schemeClr val="tx1"/>
                  </a:solidFill>
                </a:ln>
                <a:solidFill>
                  <a:srgbClr val="FFC000"/>
                </a:solidFill>
              </a:rPr>
              <a:t>Tolerating</a:t>
            </a:r>
            <a:r>
              <a:rPr lang="en-US" dirty="0"/>
              <a:t> a Problem</a:t>
            </a:r>
          </a:p>
          <a:p>
            <a:pPr lvl="1"/>
            <a:r>
              <a:rPr lang="en-US" dirty="0"/>
              <a:t>You know there is a problem, you know there is currently no solution. Problem may seem unsolvable.</a:t>
            </a:r>
          </a:p>
          <a:p>
            <a:pPr lvl="1"/>
            <a:r>
              <a:rPr lang="en-US" dirty="0"/>
              <a:t>Problem is accepted an unalterable fact of life.</a:t>
            </a:r>
          </a:p>
          <a:p>
            <a:pPr lvl="0"/>
            <a:r>
              <a:rPr lang="en-US" b="1" dirty="0">
                <a:ln>
                  <a:solidFill>
                    <a:schemeClr val="tx1"/>
                  </a:solidFill>
                </a:ln>
                <a:solidFill>
                  <a:srgbClr val="92D050"/>
                </a:solidFill>
              </a:rPr>
              <a:t>Solving</a:t>
            </a:r>
            <a:r>
              <a:rPr lang="en-US" dirty="0"/>
              <a:t> a Problem</a:t>
            </a:r>
          </a:p>
          <a:p>
            <a:pPr lvl="1"/>
            <a:r>
              <a:rPr lang="en-US" dirty="0"/>
              <a:t>You know the problem, and the solution.</a:t>
            </a:r>
          </a:p>
          <a:p>
            <a:pPr lvl="1"/>
            <a:r>
              <a:rPr lang="en-US" dirty="0"/>
              <a:t>You will have obtained </a:t>
            </a:r>
            <a:r>
              <a:rPr lang="en-US" i="1" u="sng" dirty="0"/>
              <a:t>more knowledge</a:t>
            </a:r>
            <a:r>
              <a:rPr lang="en-US" dirty="0"/>
              <a:t> and </a:t>
            </a:r>
            <a:r>
              <a:rPr lang="en-US" i="1" u="sng" dirty="0"/>
              <a:t>better technology</a:t>
            </a:r>
            <a:r>
              <a:rPr lang="en-US" dirty="0"/>
              <a:t>, and the problem will depart, never to return.</a:t>
            </a:r>
          </a:p>
        </p:txBody>
      </p:sp>
      <p:sp>
        <p:nvSpPr>
          <p:cNvPr id="4" name="Footer Placeholder 3">
            <a:extLst>
              <a:ext uri="{FF2B5EF4-FFF2-40B4-BE49-F238E27FC236}">
                <a16:creationId xmlns:a16="http://schemas.microsoft.com/office/drawing/2014/main" id="{B64DE1A8-6326-46A2-8845-44FB4C261E43}"/>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A85B2ED2-6324-4EFD-8F29-B41D0F3FF811}"/>
              </a:ext>
            </a:extLst>
          </p:cNvPr>
          <p:cNvSpPr>
            <a:spLocks noGrp="1"/>
          </p:cNvSpPr>
          <p:nvPr>
            <p:ph type="sldNum" sz="quarter" idx="12"/>
          </p:nvPr>
        </p:nvSpPr>
        <p:spPr/>
        <p:txBody>
          <a:bodyPr/>
          <a:lstStyle/>
          <a:p>
            <a:fld id="{1A10F235-9555-41B0-B8E9-2A55BD748559}" type="slidenum">
              <a:rPr lang="en-US" smtClean="0"/>
              <a:t>12</a:t>
            </a:fld>
            <a:endParaRPr lang="en-US"/>
          </a:p>
        </p:txBody>
      </p:sp>
    </p:spTree>
    <p:extLst>
      <p:ext uri="{BB962C8B-B14F-4D97-AF65-F5344CB8AC3E}">
        <p14:creationId xmlns:p14="http://schemas.microsoft.com/office/powerpoint/2010/main" val="2173239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4F06-0E9A-4FA9-84D9-5862BDBB245B}"/>
              </a:ext>
            </a:extLst>
          </p:cNvPr>
          <p:cNvSpPr>
            <a:spLocks noGrp="1"/>
          </p:cNvSpPr>
          <p:nvPr>
            <p:ph type="title"/>
          </p:nvPr>
        </p:nvSpPr>
        <p:spPr>
          <a:xfrm>
            <a:off x="628650" y="114300"/>
            <a:ext cx="7886700" cy="850107"/>
          </a:xfrm>
        </p:spPr>
        <p:txBody>
          <a:bodyPr>
            <a:normAutofit/>
          </a:bodyPr>
          <a:lstStyle/>
          <a:p>
            <a:pPr lvl="0"/>
            <a:r>
              <a:rPr lang="en-US" sz="4800" dirty="0">
                <a:latin typeface="+mn-lt"/>
                <a:ea typeface="+mn-ea"/>
                <a:cs typeface="+mn-cs"/>
              </a:rPr>
              <a:t>Ex: No Rain, Bad Harvest</a:t>
            </a:r>
            <a:endParaRPr lang="en-US" sz="8800" dirty="0"/>
          </a:p>
        </p:txBody>
      </p:sp>
      <p:sp>
        <p:nvSpPr>
          <p:cNvPr id="3" name="Content Placeholder 2">
            <a:extLst>
              <a:ext uri="{FF2B5EF4-FFF2-40B4-BE49-F238E27FC236}">
                <a16:creationId xmlns:a16="http://schemas.microsoft.com/office/drawing/2014/main" id="{59E857D3-89BD-4A76-97E5-49C63E945409}"/>
              </a:ext>
            </a:extLst>
          </p:cNvPr>
          <p:cNvSpPr>
            <a:spLocks noGrp="1"/>
          </p:cNvSpPr>
          <p:nvPr>
            <p:ph idx="1"/>
          </p:nvPr>
        </p:nvSpPr>
        <p:spPr>
          <a:xfrm>
            <a:off x="138663" y="1536700"/>
            <a:ext cx="5905500" cy="4956174"/>
          </a:xfrm>
        </p:spPr>
        <p:txBody>
          <a:bodyPr>
            <a:normAutofit fontScale="85000" lnSpcReduction="20000"/>
          </a:bodyPr>
          <a:lstStyle/>
          <a:p>
            <a:pPr lvl="0"/>
            <a:r>
              <a:rPr lang="en-US" b="1" dirty="0">
                <a:ln>
                  <a:solidFill>
                    <a:schemeClr val="tx1"/>
                  </a:solidFill>
                </a:ln>
                <a:solidFill>
                  <a:srgbClr val="FF0000"/>
                </a:solidFill>
              </a:rPr>
              <a:t>Pray more</a:t>
            </a:r>
            <a:r>
              <a:rPr lang="en-US" dirty="0">
                <a:ln>
                  <a:solidFill>
                    <a:schemeClr val="tx1"/>
                  </a:solidFill>
                </a:ln>
                <a:solidFill>
                  <a:srgbClr val="FF0000"/>
                </a:solidFill>
              </a:rPr>
              <a:t> </a:t>
            </a:r>
            <a:r>
              <a:rPr lang="en-US" dirty="0"/>
              <a:t>– [do nothing to get more rain]</a:t>
            </a:r>
          </a:p>
          <a:p>
            <a:pPr lvl="1"/>
            <a:r>
              <a:rPr lang="en-US" dirty="0"/>
              <a:t>Try to </a:t>
            </a:r>
            <a:r>
              <a:rPr lang="en-US" u="sng" dirty="0"/>
              <a:t>reject the problem</a:t>
            </a:r>
            <a:r>
              <a:rPr lang="en-US" dirty="0"/>
              <a:t>, or </a:t>
            </a:r>
            <a:r>
              <a:rPr lang="en-US" u="sng" dirty="0"/>
              <a:t>erroneously respond</a:t>
            </a:r>
            <a:r>
              <a:rPr lang="en-US" dirty="0"/>
              <a:t> – the critical thing is prayer, not water.</a:t>
            </a:r>
          </a:p>
          <a:p>
            <a:pPr lvl="1"/>
            <a:r>
              <a:rPr lang="en-US" dirty="0"/>
              <a:t>Use false solution as opportunity for socialization (ie ‘signaling’ or ‘loud complaining done to make friends’).</a:t>
            </a:r>
          </a:p>
          <a:p>
            <a:pPr lvl="1"/>
            <a:r>
              <a:rPr lang="en-US" dirty="0"/>
              <a:t>Culture may eventually </a:t>
            </a:r>
            <a:r>
              <a:rPr lang="en-US" i="1" dirty="0"/>
              <a:t>rely </a:t>
            </a:r>
            <a:r>
              <a:rPr lang="en-US" dirty="0"/>
              <a:t>on these false solutions, for stability.</a:t>
            </a:r>
          </a:p>
          <a:p>
            <a:pPr lvl="0"/>
            <a:r>
              <a:rPr lang="en-US" b="1" dirty="0">
                <a:ln>
                  <a:solidFill>
                    <a:schemeClr val="tx1"/>
                  </a:solidFill>
                </a:ln>
                <a:solidFill>
                  <a:srgbClr val="FFC000"/>
                </a:solidFill>
              </a:rPr>
              <a:t>Settle for Failure</a:t>
            </a:r>
            <a:r>
              <a:rPr lang="en-US" dirty="0">
                <a:ln>
                  <a:solidFill>
                    <a:schemeClr val="tx1"/>
                  </a:solidFill>
                </a:ln>
                <a:solidFill>
                  <a:srgbClr val="FFC000"/>
                </a:solidFill>
              </a:rPr>
              <a:t> </a:t>
            </a:r>
            <a:r>
              <a:rPr lang="en-US" dirty="0"/>
              <a:t>– [</a:t>
            </a:r>
            <a:r>
              <a:rPr lang="en-US" u="sng" dirty="0"/>
              <a:t>accept</a:t>
            </a:r>
            <a:r>
              <a:rPr lang="en-US" dirty="0"/>
              <a:t> that</a:t>
            </a:r>
            <a:br>
              <a:rPr lang="en-US" dirty="0"/>
            </a:br>
            <a:r>
              <a:rPr lang="en-US" dirty="0"/>
              <a:t>“rain is unreliable” is unalterably true]</a:t>
            </a:r>
          </a:p>
          <a:p>
            <a:pPr lvl="1"/>
            <a:r>
              <a:rPr lang="en-US" dirty="0"/>
              <a:t>Accept reality and make the best of it.</a:t>
            </a:r>
          </a:p>
          <a:p>
            <a:pPr lvl="1"/>
            <a:r>
              <a:rPr lang="en-US" dirty="0"/>
              <a:t>Other options: ration more; have fewer children / livestock; </a:t>
            </a:r>
            <a:r>
              <a:rPr lang="en-US" b="1" i="1" u="sng" dirty="0"/>
              <a:t>give up </a:t>
            </a:r>
            <a:r>
              <a:rPr lang="en-US" dirty="0"/>
              <a:t>on agriculture (hunt instead); plant many more seeds to overcompensate for the eventual loss (work harder).</a:t>
            </a:r>
          </a:p>
          <a:p>
            <a:pPr lvl="0"/>
            <a:r>
              <a:rPr lang="en-US" b="1" dirty="0">
                <a:ln>
                  <a:solidFill>
                    <a:schemeClr val="tx1"/>
                  </a:solidFill>
                </a:ln>
                <a:solidFill>
                  <a:srgbClr val="92D050"/>
                </a:solidFill>
              </a:rPr>
              <a:t>Irrigation Technology</a:t>
            </a:r>
            <a:r>
              <a:rPr lang="en-US" dirty="0">
                <a:ln>
                  <a:solidFill>
                    <a:schemeClr val="tx1"/>
                  </a:solidFill>
                </a:ln>
                <a:solidFill>
                  <a:srgbClr val="92D050"/>
                </a:solidFill>
              </a:rPr>
              <a:t> </a:t>
            </a:r>
            <a:r>
              <a:rPr lang="en-US" dirty="0"/>
              <a:t>– [</a:t>
            </a:r>
            <a:r>
              <a:rPr lang="en-US" u="sng" dirty="0"/>
              <a:t>solve</a:t>
            </a:r>
            <a:r>
              <a:rPr lang="en-US" dirty="0"/>
              <a:t> the problem]</a:t>
            </a:r>
          </a:p>
          <a:p>
            <a:pPr lvl="1"/>
            <a:r>
              <a:rPr lang="en-US" dirty="0"/>
              <a:t>…using </a:t>
            </a:r>
            <a:r>
              <a:rPr lang="en-US" i="1" dirty="0"/>
              <a:t>more knowledge</a:t>
            </a:r>
            <a:r>
              <a:rPr lang="en-US" dirty="0"/>
              <a:t>, and</a:t>
            </a:r>
            <a:r>
              <a:rPr lang="en-US" i="1" dirty="0"/>
              <a:t> better technology.</a:t>
            </a:r>
          </a:p>
        </p:txBody>
      </p:sp>
      <p:pic>
        <p:nvPicPr>
          <p:cNvPr id="1026" name="Picture 2" descr="Related image">
            <a:extLst>
              <a:ext uri="{FF2B5EF4-FFF2-40B4-BE49-F238E27FC236}">
                <a16:creationId xmlns:a16="http://schemas.microsoft.com/office/drawing/2014/main" id="{9214CE7B-C5B7-49EA-ADDC-C95C97490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025" y="1339453"/>
            <a:ext cx="3090312" cy="2299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EA37E4-D344-4E9D-9A7F-8EE1D7963676}"/>
              </a:ext>
            </a:extLst>
          </p:cNvPr>
          <p:cNvSpPr txBox="1"/>
          <p:nvPr/>
        </p:nvSpPr>
        <p:spPr>
          <a:xfrm>
            <a:off x="6077548" y="3595925"/>
            <a:ext cx="2927789" cy="369332"/>
          </a:xfrm>
          <a:prstGeom prst="rect">
            <a:avLst/>
          </a:prstGeom>
          <a:noFill/>
        </p:spPr>
        <p:txBody>
          <a:bodyPr wrap="none" rtlCol="0">
            <a:spAutoFit/>
          </a:bodyPr>
          <a:lstStyle/>
          <a:p>
            <a:r>
              <a:rPr lang="en-US" dirty="0"/>
              <a:t>Allen, </a:t>
            </a:r>
            <a:r>
              <a:rPr lang="en-US" i="1" dirty="0"/>
              <a:t>Praying for Rain</a:t>
            </a:r>
            <a:r>
              <a:rPr lang="en-US" dirty="0"/>
              <a:t> (1938)</a:t>
            </a:r>
          </a:p>
        </p:txBody>
      </p:sp>
      <p:pic>
        <p:nvPicPr>
          <p:cNvPr id="1028" name="Picture 4" descr="Image result for giving up">
            <a:extLst>
              <a:ext uri="{FF2B5EF4-FFF2-40B4-BE49-F238E27FC236}">
                <a16:creationId xmlns:a16="http://schemas.microsoft.com/office/drawing/2014/main" id="{B05FAE4B-2577-4EB0-82C2-81E150B58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823" y="4013992"/>
            <a:ext cx="3095690" cy="20439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BDF94AC-0CED-467F-BE6E-D12E01A9846C}"/>
              </a:ext>
            </a:extLst>
          </p:cNvPr>
          <p:cNvSpPr/>
          <p:nvPr/>
        </p:nvSpPr>
        <p:spPr>
          <a:xfrm>
            <a:off x="138663" y="5397499"/>
            <a:ext cx="5776362" cy="857647"/>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B1A0BC-1CCA-42CC-A645-4C35278496A9}"/>
              </a:ext>
            </a:extLst>
          </p:cNvPr>
          <p:cNvSpPr txBox="1"/>
          <p:nvPr/>
        </p:nvSpPr>
        <p:spPr>
          <a:xfrm>
            <a:off x="6275058" y="5971857"/>
            <a:ext cx="2299219" cy="369332"/>
          </a:xfrm>
          <a:prstGeom prst="rect">
            <a:avLst/>
          </a:prstGeom>
          <a:noFill/>
        </p:spPr>
        <p:txBody>
          <a:bodyPr wrap="none" rtlCol="0">
            <a:spAutoFit/>
          </a:bodyPr>
          <a:lstStyle/>
          <a:p>
            <a:r>
              <a:rPr lang="en-US" dirty="0"/>
              <a:t>Schulz, </a:t>
            </a:r>
            <a:r>
              <a:rPr lang="en-US" i="1" dirty="0"/>
              <a:t>Peanuts</a:t>
            </a:r>
            <a:r>
              <a:rPr lang="en-US" dirty="0"/>
              <a:t> (1954)</a:t>
            </a:r>
          </a:p>
        </p:txBody>
      </p:sp>
      <p:sp>
        <p:nvSpPr>
          <p:cNvPr id="6" name="Footer Placeholder 5">
            <a:extLst>
              <a:ext uri="{FF2B5EF4-FFF2-40B4-BE49-F238E27FC236}">
                <a16:creationId xmlns:a16="http://schemas.microsoft.com/office/drawing/2014/main" id="{BDC1372C-DEC6-43D1-B3AA-4112BA104A6C}"/>
              </a:ext>
            </a:extLst>
          </p:cNvPr>
          <p:cNvSpPr>
            <a:spLocks noGrp="1"/>
          </p:cNvSpPr>
          <p:nvPr>
            <p:ph type="ftr" sz="quarter" idx="11"/>
          </p:nvPr>
        </p:nvSpPr>
        <p:spPr/>
        <p:txBody>
          <a:bodyPr/>
          <a:lstStyle/>
          <a:p>
            <a:r>
              <a:rPr lang="en-US"/>
              <a:t>www.BitcoinHivemind.com</a:t>
            </a:r>
          </a:p>
        </p:txBody>
      </p:sp>
      <p:sp>
        <p:nvSpPr>
          <p:cNvPr id="7" name="Slide Number Placeholder 6">
            <a:extLst>
              <a:ext uri="{FF2B5EF4-FFF2-40B4-BE49-F238E27FC236}">
                <a16:creationId xmlns:a16="http://schemas.microsoft.com/office/drawing/2014/main" id="{63B62C94-F323-4788-935E-BD25E2F1CCDC}"/>
              </a:ext>
            </a:extLst>
          </p:cNvPr>
          <p:cNvSpPr>
            <a:spLocks noGrp="1"/>
          </p:cNvSpPr>
          <p:nvPr>
            <p:ph type="sldNum" sz="quarter" idx="12"/>
          </p:nvPr>
        </p:nvSpPr>
        <p:spPr/>
        <p:txBody>
          <a:bodyPr/>
          <a:lstStyle/>
          <a:p>
            <a:fld id="{1A10F235-9555-41B0-B8E9-2A55BD748559}" type="slidenum">
              <a:rPr lang="en-US" smtClean="0"/>
              <a:t>13</a:t>
            </a:fld>
            <a:endParaRPr lang="en-US"/>
          </a:p>
        </p:txBody>
      </p:sp>
    </p:spTree>
    <p:extLst>
      <p:ext uri="{BB962C8B-B14F-4D97-AF65-F5344CB8AC3E}">
        <p14:creationId xmlns:p14="http://schemas.microsoft.com/office/powerpoint/2010/main" val="12738451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4F06-0E9A-4FA9-84D9-5862BDBB245B}"/>
              </a:ext>
            </a:extLst>
          </p:cNvPr>
          <p:cNvSpPr>
            <a:spLocks noGrp="1"/>
          </p:cNvSpPr>
          <p:nvPr>
            <p:ph type="title"/>
          </p:nvPr>
        </p:nvSpPr>
        <p:spPr>
          <a:xfrm>
            <a:off x="628650" y="58145"/>
            <a:ext cx="7886700" cy="872093"/>
          </a:xfrm>
        </p:spPr>
        <p:txBody>
          <a:bodyPr>
            <a:normAutofit/>
          </a:bodyPr>
          <a:lstStyle/>
          <a:p>
            <a:pPr lvl="0"/>
            <a:r>
              <a:rPr lang="en-US" sz="4800" dirty="0">
                <a:latin typeface="+mn-lt"/>
                <a:ea typeface="+mn-ea"/>
                <a:cs typeface="+mn-cs"/>
              </a:rPr>
              <a:t>Ex: No Rain, Bad Harvest</a:t>
            </a:r>
            <a:endParaRPr lang="en-US" sz="8800" dirty="0"/>
          </a:p>
        </p:txBody>
      </p:sp>
      <p:sp>
        <p:nvSpPr>
          <p:cNvPr id="3" name="Content Placeholder 2">
            <a:extLst>
              <a:ext uri="{FF2B5EF4-FFF2-40B4-BE49-F238E27FC236}">
                <a16:creationId xmlns:a16="http://schemas.microsoft.com/office/drawing/2014/main" id="{59E857D3-89BD-4A76-97E5-49C63E945409}"/>
              </a:ext>
            </a:extLst>
          </p:cNvPr>
          <p:cNvSpPr>
            <a:spLocks noGrp="1"/>
          </p:cNvSpPr>
          <p:nvPr>
            <p:ph idx="1"/>
          </p:nvPr>
        </p:nvSpPr>
        <p:spPr>
          <a:xfrm>
            <a:off x="138663" y="1714500"/>
            <a:ext cx="5905500" cy="4956174"/>
          </a:xfrm>
        </p:spPr>
        <p:txBody>
          <a:bodyPr>
            <a:normAutofit fontScale="85000" lnSpcReduction="20000"/>
          </a:bodyPr>
          <a:lstStyle/>
          <a:p>
            <a:pPr lvl="0"/>
            <a:r>
              <a:rPr lang="en-US" b="1" dirty="0">
                <a:ln>
                  <a:solidFill>
                    <a:schemeClr val="tx1"/>
                  </a:solidFill>
                </a:ln>
                <a:solidFill>
                  <a:srgbClr val="FF0000"/>
                </a:solidFill>
              </a:rPr>
              <a:t>Pray more</a:t>
            </a:r>
            <a:r>
              <a:rPr lang="en-US" dirty="0">
                <a:ln>
                  <a:solidFill>
                    <a:schemeClr val="tx1"/>
                  </a:solidFill>
                </a:ln>
                <a:solidFill>
                  <a:srgbClr val="FF0000"/>
                </a:solidFill>
              </a:rPr>
              <a:t> </a:t>
            </a:r>
            <a:r>
              <a:rPr lang="en-US" dirty="0"/>
              <a:t>– [do nothing to get more rain]</a:t>
            </a:r>
          </a:p>
          <a:p>
            <a:pPr lvl="1"/>
            <a:r>
              <a:rPr lang="en-US" dirty="0"/>
              <a:t>Try to </a:t>
            </a:r>
            <a:r>
              <a:rPr lang="en-US" u="sng" dirty="0"/>
              <a:t>reject the problem</a:t>
            </a:r>
            <a:r>
              <a:rPr lang="en-US" dirty="0"/>
              <a:t>, or </a:t>
            </a:r>
            <a:r>
              <a:rPr lang="en-US" u="sng" dirty="0"/>
              <a:t>erroneously respond</a:t>
            </a:r>
            <a:r>
              <a:rPr lang="en-US" dirty="0"/>
              <a:t> – the critical thing is prayer, not water.</a:t>
            </a:r>
          </a:p>
          <a:p>
            <a:pPr lvl="1"/>
            <a:r>
              <a:rPr lang="en-US" dirty="0"/>
              <a:t>Use false solution as opportunity for socialization (ie ‘signaling’ or ‘loud complaining done to make friends’).</a:t>
            </a:r>
          </a:p>
          <a:p>
            <a:pPr lvl="1"/>
            <a:r>
              <a:rPr lang="en-US" dirty="0"/>
              <a:t>Culture may eventually </a:t>
            </a:r>
            <a:r>
              <a:rPr lang="en-US" i="1" dirty="0"/>
              <a:t>rely </a:t>
            </a:r>
            <a:r>
              <a:rPr lang="en-US" dirty="0"/>
              <a:t>on these false solutions.</a:t>
            </a:r>
          </a:p>
          <a:p>
            <a:pPr lvl="0"/>
            <a:r>
              <a:rPr lang="en-US" b="1" dirty="0">
                <a:ln>
                  <a:solidFill>
                    <a:schemeClr val="tx1"/>
                  </a:solidFill>
                </a:ln>
                <a:solidFill>
                  <a:srgbClr val="FFC000"/>
                </a:solidFill>
              </a:rPr>
              <a:t>Settle for Failure</a:t>
            </a:r>
            <a:r>
              <a:rPr lang="en-US" dirty="0">
                <a:ln>
                  <a:solidFill>
                    <a:schemeClr val="tx1"/>
                  </a:solidFill>
                </a:ln>
                <a:solidFill>
                  <a:srgbClr val="FFC000"/>
                </a:solidFill>
              </a:rPr>
              <a:t> </a:t>
            </a:r>
            <a:r>
              <a:rPr lang="en-US" dirty="0"/>
              <a:t>– [</a:t>
            </a:r>
            <a:r>
              <a:rPr lang="en-US" u="sng" dirty="0"/>
              <a:t>accept</a:t>
            </a:r>
            <a:r>
              <a:rPr lang="en-US" dirty="0"/>
              <a:t> that</a:t>
            </a:r>
            <a:br>
              <a:rPr lang="en-US" dirty="0"/>
            </a:br>
            <a:r>
              <a:rPr lang="en-US" dirty="0"/>
              <a:t>“rain is unreliable” is unalterably true]</a:t>
            </a:r>
          </a:p>
          <a:p>
            <a:pPr lvl="1"/>
            <a:r>
              <a:rPr lang="en-US" dirty="0"/>
              <a:t>Accept reality and make the best of it.</a:t>
            </a:r>
          </a:p>
          <a:p>
            <a:pPr lvl="1"/>
            <a:r>
              <a:rPr lang="en-US" dirty="0"/>
              <a:t>Other options: ration more; have fewer children / livestock; give up on agriculture (hunt instead); plant many more seeds to overcompensate for the risk (work harder).</a:t>
            </a:r>
          </a:p>
          <a:p>
            <a:pPr lvl="0"/>
            <a:r>
              <a:rPr lang="en-US" b="1" dirty="0">
                <a:ln>
                  <a:solidFill>
                    <a:schemeClr val="tx1"/>
                  </a:solidFill>
                </a:ln>
                <a:solidFill>
                  <a:srgbClr val="92D050"/>
                </a:solidFill>
              </a:rPr>
              <a:t>Irrigation Technology</a:t>
            </a:r>
            <a:r>
              <a:rPr lang="en-US" dirty="0">
                <a:ln>
                  <a:solidFill>
                    <a:schemeClr val="tx1"/>
                  </a:solidFill>
                </a:ln>
                <a:solidFill>
                  <a:srgbClr val="92D050"/>
                </a:solidFill>
              </a:rPr>
              <a:t> </a:t>
            </a:r>
            <a:r>
              <a:rPr lang="en-US" dirty="0"/>
              <a:t>– [</a:t>
            </a:r>
            <a:r>
              <a:rPr lang="en-US" u="sng" dirty="0"/>
              <a:t>solve</a:t>
            </a:r>
            <a:r>
              <a:rPr lang="en-US" dirty="0"/>
              <a:t> the problem]</a:t>
            </a:r>
          </a:p>
          <a:p>
            <a:pPr lvl="1"/>
            <a:r>
              <a:rPr lang="en-US" dirty="0"/>
              <a:t>…using </a:t>
            </a:r>
            <a:r>
              <a:rPr lang="en-US" i="1" dirty="0"/>
              <a:t>more </a:t>
            </a:r>
            <a:r>
              <a:rPr lang="en-US" i="1" u="sng" dirty="0"/>
              <a:t>knowledge</a:t>
            </a:r>
            <a:r>
              <a:rPr lang="en-US" dirty="0"/>
              <a:t>, and</a:t>
            </a:r>
            <a:r>
              <a:rPr lang="en-US" i="1" dirty="0"/>
              <a:t> better </a:t>
            </a:r>
            <a:r>
              <a:rPr lang="en-US" i="1" u="sng" dirty="0"/>
              <a:t>technology</a:t>
            </a:r>
            <a:r>
              <a:rPr lang="en-US" i="1" dirty="0"/>
              <a:t>.</a:t>
            </a:r>
            <a:endParaRPr lang="en-US" dirty="0"/>
          </a:p>
        </p:txBody>
      </p:sp>
      <p:pic>
        <p:nvPicPr>
          <p:cNvPr id="1026" name="Picture 2" descr="Related image">
            <a:extLst>
              <a:ext uri="{FF2B5EF4-FFF2-40B4-BE49-F238E27FC236}">
                <a16:creationId xmlns:a16="http://schemas.microsoft.com/office/drawing/2014/main" id="{9214CE7B-C5B7-49EA-ADDC-C95C97490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025" y="1339453"/>
            <a:ext cx="3090312" cy="22994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FEA37E4-D344-4E9D-9A7F-8EE1D7963676}"/>
              </a:ext>
            </a:extLst>
          </p:cNvPr>
          <p:cNvSpPr txBox="1"/>
          <p:nvPr/>
        </p:nvSpPr>
        <p:spPr>
          <a:xfrm>
            <a:off x="6077548" y="3595925"/>
            <a:ext cx="2927789" cy="369332"/>
          </a:xfrm>
          <a:prstGeom prst="rect">
            <a:avLst/>
          </a:prstGeom>
          <a:noFill/>
        </p:spPr>
        <p:txBody>
          <a:bodyPr wrap="none" rtlCol="0">
            <a:spAutoFit/>
          </a:bodyPr>
          <a:lstStyle/>
          <a:p>
            <a:r>
              <a:rPr lang="en-US" dirty="0"/>
              <a:t>Allen, </a:t>
            </a:r>
            <a:r>
              <a:rPr lang="en-US" i="1" dirty="0"/>
              <a:t>Praying for Rain</a:t>
            </a:r>
            <a:r>
              <a:rPr lang="en-US" dirty="0"/>
              <a:t> (1938)</a:t>
            </a:r>
          </a:p>
        </p:txBody>
      </p:sp>
      <p:pic>
        <p:nvPicPr>
          <p:cNvPr id="1028" name="Picture 4" descr="Image result for giving up">
            <a:extLst>
              <a:ext uri="{FF2B5EF4-FFF2-40B4-BE49-F238E27FC236}">
                <a16:creationId xmlns:a16="http://schemas.microsoft.com/office/drawing/2014/main" id="{B05FAE4B-2577-4EB0-82C2-81E150B58B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823" y="4013992"/>
            <a:ext cx="3095690" cy="20439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BDF94AC-0CED-467F-BE6E-D12E01A9846C}"/>
              </a:ext>
            </a:extLst>
          </p:cNvPr>
          <p:cNvSpPr/>
          <p:nvPr/>
        </p:nvSpPr>
        <p:spPr>
          <a:xfrm>
            <a:off x="203231" y="1314053"/>
            <a:ext cx="8802106" cy="4204494"/>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5B1A0BC-1CCA-42CC-A645-4C35278496A9}"/>
              </a:ext>
            </a:extLst>
          </p:cNvPr>
          <p:cNvSpPr txBox="1"/>
          <p:nvPr/>
        </p:nvSpPr>
        <p:spPr>
          <a:xfrm>
            <a:off x="6275058" y="5971857"/>
            <a:ext cx="2299219" cy="369332"/>
          </a:xfrm>
          <a:prstGeom prst="rect">
            <a:avLst/>
          </a:prstGeom>
          <a:noFill/>
        </p:spPr>
        <p:txBody>
          <a:bodyPr wrap="none" rtlCol="0">
            <a:spAutoFit/>
          </a:bodyPr>
          <a:lstStyle/>
          <a:p>
            <a:r>
              <a:rPr lang="en-US" dirty="0"/>
              <a:t>Schulz, </a:t>
            </a:r>
            <a:r>
              <a:rPr lang="en-US" i="1" dirty="0"/>
              <a:t>Peanuts</a:t>
            </a:r>
            <a:r>
              <a:rPr lang="en-US" dirty="0"/>
              <a:t> (1954)</a:t>
            </a:r>
          </a:p>
        </p:txBody>
      </p:sp>
      <p:sp>
        <p:nvSpPr>
          <p:cNvPr id="9" name="Rectangle 8">
            <a:extLst>
              <a:ext uri="{FF2B5EF4-FFF2-40B4-BE49-F238E27FC236}">
                <a16:creationId xmlns:a16="http://schemas.microsoft.com/office/drawing/2014/main" id="{4EC8F316-DF36-4CDB-B99D-8D2DF6A58948}"/>
              </a:ext>
            </a:extLst>
          </p:cNvPr>
          <p:cNvSpPr/>
          <p:nvPr/>
        </p:nvSpPr>
        <p:spPr>
          <a:xfrm>
            <a:off x="5876823" y="5518547"/>
            <a:ext cx="3280914" cy="904079"/>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Image result for irrigation technology">
            <a:extLst>
              <a:ext uri="{FF2B5EF4-FFF2-40B4-BE49-F238E27FC236}">
                <a16:creationId xmlns:a16="http://schemas.microsoft.com/office/drawing/2014/main" id="{8468DBB8-366A-43BF-B13D-2DC94223CB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33" y="844116"/>
            <a:ext cx="8731236" cy="4592994"/>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0041A1FF-B065-4C00-9CF0-5C4164BB71C8}"/>
              </a:ext>
            </a:extLst>
          </p:cNvPr>
          <p:cNvSpPr>
            <a:spLocks noGrp="1"/>
          </p:cNvSpPr>
          <p:nvPr>
            <p:ph type="ftr" sz="quarter" idx="11"/>
          </p:nvPr>
        </p:nvSpPr>
        <p:spPr/>
        <p:txBody>
          <a:bodyPr/>
          <a:lstStyle/>
          <a:p>
            <a:r>
              <a:rPr lang="en-US"/>
              <a:t>www.BitcoinHivemind.com</a:t>
            </a:r>
          </a:p>
        </p:txBody>
      </p:sp>
      <p:sp>
        <p:nvSpPr>
          <p:cNvPr id="10" name="Slide Number Placeholder 9">
            <a:extLst>
              <a:ext uri="{FF2B5EF4-FFF2-40B4-BE49-F238E27FC236}">
                <a16:creationId xmlns:a16="http://schemas.microsoft.com/office/drawing/2014/main" id="{06FFA107-0FD4-482F-ADD6-8DF407590A3D}"/>
              </a:ext>
            </a:extLst>
          </p:cNvPr>
          <p:cNvSpPr>
            <a:spLocks noGrp="1"/>
          </p:cNvSpPr>
          <p:nvPr>
            <p:ph type="sldNum" sz="quarter" idx="12"/>
          </p:nvPr>
        </p:nvSpPr>
        <p:spPr/>
        <p:txBody>
          <a:bodyPr/>
          <a:lstStyle/>
          <a:p>
            <a:fld id="{1A10F235-9555-41B0-B8E9-2A55BD748559}" type="slidenum">
              <a:rPr lang="en-US" smtClean="0"/>
              <a:t>14</a:t>
            </a:fld>
            <a:endParaRPr lang="en-US"/>
          </a:p>
        </p:txBody>
      </p:sp>
    </p:spTree>
    <p:extLst>
      <p:ext uri="{BB962C8B-B14F-4D97-AF65-F5344CB8AC3E}">
        <p14:creationId xmlns:p14="http://schemas.microsoft.com/office/powerpoint/2010/main" val="3527426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331E-A63B-4EE1-BC48-E8584311B23A}"/>
              </a:ext>
            </a:extLst>
          </p:cNvPr>
          <p:cNvSpPr>
            <a:spLocks noGrp="1"/>
          </p:cNvSpPr>
          <p:nvPr>
            <p:ph type="title"/>
          </p:nvPr>
        </p:nvSpPr>
        <p:spPr>
          <a:xfrm>
            <a:off x="292100" y="215901"/>
            <a:ext cx="8851900" cy="736600"/>
          </a:xfrm>
        </p:spPr>
        <p:txBody>
          <a:bodyPr>
            <a:normAutofit/>
          </a:bodyPr>
          <a:lstStyle/>
          <a:p>
            <a:pPr lvl="0"/>
            <a:r>
              <a:rPr lang="en-US" sz="3600" b="1" dirty="0">
                <a:latin typeface="+mn-lt"/>
                <a:ea typeface="+mn-ea"/>
                <a:cs typeface="+mn-cs"/>
              </a:rPr>
              <a:t>Problems – Rejecting, Tolerating, and Solving</a:t>
            </a:r>
            <a:endParaRPr lang="en-US" sz="6600" b="1" dirty="0"/>
          </a:p>
        </p:txBody>
      </p:sp>
      <p:sp>
        <p:nvSpPr>
          <p:cNvPr id="3" name="Content Placeholder 2">
            <a:extLst>
              <a:ext uri="{FF2B5EF4-FFF2-40B4-BE49-F238E27FC236}">
                <a16:creationId xmlns:a16="http://schemas.microsoft.com/office/drawing/2014/main" id="{543B57D4-14B6-4B02-87B7-A7A3A278BCCA}"/>
              </a:ext>
            </a:extLst>
          </p:cNvPr>
          <p:cNvSpPr>
            <a:spLocks noGrp="1"/>
          </p:cNvSpPr>
          <p:nvPr>
            <p:ph idx="1"/>
          </p:nvPr>
        </p:nvSpPr>
        <p:spPr>
          <a:xfrm>
            <a:off x="406400" y="1054100"/>
            <a:ext cx="8293100" cy="5473700"/>
          </a:xfrm>
        </p:spPr>
        <p:txBody>
          <a:bodyPr>
            <a:normAutofit/>
          </a:bodyPr>
          <a:lstStyle/>
          <a:p>
            <a:pPr lvl="0"/>
            <a:r>
              <a:rPr lang="en-US" b="1" dirty="0">
                <a:ln>
                  <a:solidFill>
                    <a:schemeClr val="tx1"/>
                  </a:solidFill>
                </a:ln>
                <a:solidFill>
                  <a:srgbClr val="FF0000"/>
                </a:solidFill>
              </a:rPr>
              <a:t>Rejecting</a:t>
            </a:r>
            <a:r>
              <a:rPr lang="en-US" dirty="0"/>
              <a:t> a Problem</a:t>
            </a:r>
          </a:p>
          <a:p>
            <a:pPr lvl="1"/>
            <a:r>
              <a:rPr lang="en-US" dirty="0"/>
              <a:t>Misunderstanding/misrecognizing the problem.</a:t>
            </a:r>
          </a:p>
          <a:p>
            <a:pPr lvl="1"/>
            <a:r>
              <a:rPr lang="en-US" dirty="0"/>
              <a:t>Ceremonial use of problem for social reasons.</a:t>
            </a:r>
          </a:p>
          <a:p>
            <a:pPr lvl="0"/>
            <a:r>
              <a:rPr lang="en-US" b="1" dirty="0">
                <a:ln>
                  <a:solidFill>
                    <a:schemeClr val="tx1"/>
                  </a:solidFill>
                </a:ln>
                <a:solidFill>
                  <a:srgbClr val="FFC000"/>
                </a:solidFill>
              </a:rPr>
              <a:t>Tolerating</a:t>
            </a:r>
            <a:r>
              <a:rPr lang="en-US" dirty="0"/>
              <a:t> a Problem</a:t>
            </a:r>
          </a:p>
          <a:p>
            <a:pPr lvl="1"/>
            <a:r>
              <a:rPr lang="en-US" dirty="0"/>
              <a:t>Recognizing that a problem exists – knowing that there is currently no solution, and why. Problem may seem unsolvable.</a:t>
            </a:r>
          </a:p>
          <a:p>
            <a:pPr lvl="1"/>
            <a:r>
              <a:rPr lang="en-US" dirty="0"/>
              <a:t>You will grit your teeth and accept this as an unalterable fact of life -- reaching an equilibrium with the problem.</a:t>
            </a:r>
          </a:p>
          <a:p>
            <a:pPr lvl="0"/>
            <a:r>
              <a:rPr lang="en-US" b="1" dirty="0">
                <a:ln>
                  <a:solidFill>
                    <a:schemeClr val="tx1"/>
                  </a:solidFill>
                </a:ln>
                <a:solidFill>
                  <a:srgbClr val="92D050"/>
                </a:solidFill>
              </a:rPr>
              <a:t>Solving</a:t>
            </a:r>
            <a:r>
              <a:rPr lang="en-US" dirty="0"/>
              <a:t> a Problem</a:t>
            </a:r>
          </a:p>
          <a:p>
            <a:pPr lvl="1"/>
            <a:r>
              <a:rPr lang="en-US" dirty="0"/>
              <a:t>Understanding the problem, solution is better ideas/tech.</a:t>
            </a:r>
          </a:p>
          <a:p>
            <a:pPr lvl="1"/>
            <a:r>
              <a:rPr lang="en-US" dirty="0"/>
              <a:t>You will have obtained more knowledge, and the problem will depart, never to return.</a:t>
            </a:r>
          </a:p>
        </p:txBody>
      </p:sp>
      <p:sp>
        <p:nvSpPr>
          <p:cNvPr id="4" name="Rectangle 3">
            <a:extLst>
              <a:ext uri="{FF2B5EF4-FFF2-40B4-BE49-F238E27FC236}">
                <a16:creationId xmlns:a16="http://schemas.microsoft.com/office/drawing/2014/main" id="{ACEC1920-8420-479B-80BF-4B8B70418509}"/>
              </a:ext>
            </a:extLst>
          </p:cNvPr>
          <p:cNvSpPr/>
          <p:nvPr/>
        </p:nvSpPr>
        <p:spPr>
          <a:xfrm>
            <a:off x="3980328" y="1054100"/>
            <a:ext cx="4437529" cy="962958"/>
          </a:xfrm>
          <a:prstGeom prst="rect">
            <a:avLst/>
          </a:prstGeom>
          <a:solidFill>
            <a:srgbClr val="C0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a:solidFill>
                    <a:sysClr val="windowText" lastClr="000000"/>
                  </a:solidFill>
                </a:ln>
              </a:rPr>
              <a:t>Anarchism / Voluntarism /</a:t>
            </a:r>
          </a:p>
          <a:p>
            <a:pPr algn="ctr"/>
            <a:r>
              <a:rPr lang="en-US" sz="2800" b="1" dirty="0">
                <a:ln>
                  <a:solidFill>
                    <a:sysClr val="windowText" lastClr="000000"/>
                  </a:solidFill>
                </a:ln>
              </a:rPr>
              <a:t>Voting Ron Paul</a:t>
            </a:r>
          </a:p>
        </p:txBody>
      </p:sp>
      <p:sp>
        <p:nvSpPr>
          <p:cNvPr id="5" name="Rectangle 4">
            <a:extLst>
              <a:ext uri="{FF2B5EF4-FFF2-40B4-BE49-F238E27FC236}">
                <a16:creationId xmlns:a16="http://schemas.microsoft.com/office/drawing/2014/main" id="{F97B88EB-F39C-4F5F-931E-56C157AB04BD}"/>
              </a:ext>
            </a:extLst>
          </p:cNvPr>
          <p:cNvSpPr/>
          <p:nvPr/>
        </p:nvSpPr>
        <p:spPr>
          <a:xfrm>
            <a:off x="4316504" y="2946400"/>
            <a:ext cx="3563472" cy="1087718"/>
          </a:xfrm>
          <a:prstGeom prst="rect">
            <a:avLst/>
          </a:prstGeom>
          <a:solidFill>
            <a:srgbClr val="FFC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19050">
                  <a:solidFill>
                    <a:sysClr val="windowText" lastClr="000000"/>
                  </a:solidFill>
                </a:ln>
                <a:solidFill>
                  <a:schemeClr val="accent2">
                    <a:lumMod val="75000"/>
                  </a:schemeClr>
                </a:solidFill>
              </a:rPr>
              <a:t>The </a:t>
            </a:r>
            <a:r>
              <a:rPr lang="en-US" sz="2800" b="1" dirty="0" err="1">
                <a:ln w="19050">
                  <a:solidFill>
                    <a:sysClr val="windowText" lastClr="000000"/>
                  </a:solidFill>
                </a:ln>
                <a:solidFill>
                  <a:schemeClr val="accent2">
                    <a:lumMod val="75000"/>
                  </a:schemeClr>
                </a:solidFill>
              </a:rPr>
              <a:t>Cypherpunks</a:t>
            </a:r>
            <a:r>
              <a:rPr lang="en-US" sz="2800" b="1" dirty="0">
                <a:ln w="19050">
                  <a:solidFill>
                    <a:sysClr val="windowText" lastClr="000000"/>
                  </a:solidFill>
                </a:ln>
                <a:solidFill>
                  <a:schemeClr val="accent2">
                    <a:lumMod val="75000"/>
                  </a:schemeClr>
                </a:solidFill>
              </a:rPr>
              <a:t> / Encryption / Bitcoin</a:t>
            </a:r>
          </a:p>
        </p:txBody>
      </p:sp>
      <p:sp>
        <p:nvSpPr>
          <p:cNvPr id="6" name="Rectangle 5">
            <a:extLst>
              <a:ext uri="{FF2B5EF4-FFF2-40B4-BE49-F238E27FC236}">
                <a16:creationId xmlns:a16="http://schemas.microsoft.com/office/drawing/2014/main" id="{38028A28-6ADD-4C58-83DE-7E810B1A72BB}"/>
              </a:ext>
            </a:extLst>
          </p:cNvPr>
          <p:cNvSpPr/>
          <p:nvPr/>
        </p:nvSpPr>
        <p:spPr>
          <a:xfrm>
            <a:off x="4417356" y="4964955"/>
            <a:ext cx="3563472" cy="1087718"/>
          </a:xfrm>
          <a:prstGeom prst="rect">
            <a:avLst/>
          </a:prstGeom>
          <a:solidFill>
            <a:srgbClr val="92D05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ln w="19050">
                  <a:solidFill>
                    <a:sysClr val="windowText" lastClr="000000"/>
                  </a:solidFill>
                </a:ln>
                <a:solidFill>
                  <a:srgbClr val="00B050"/>
                </a:solidFill>
              </a:rPr>
              <a:t>Blockchain Conditional Prediction Markets</a:t>
            </a:r>
          </a:p>
        </p:txBody>
      </p:sp>
      <p:sp>
        <p:nvSpPr>
          <p:cNvPr id="7" name="Footer Placeholder 6">
            <a:extLst>
              <a:ext uri="{FF2B5EF4-FFF2-40B4-BE49-F238E27FC236}">
                <a16:creationId xmlns:a16="http://schemas.microsoft.com/office/drawing/2014/main" id="{53DB905A-1CF1-4EE2-AE6A-909CF35D4746}"/>
              </a:ext>
            </a:extLst>
          </p:cNvPr>
          <p:cNvSpPr>
            <a:spLocks noGrp="1"/>
          </p:cNvSpPr>
          <p:nvPr>
            <p:ph type="ftr" sz="quarter" idx="11"/>
          </p:nvPr>
        </p:nvSpPr>
        <p:spPr/>
        <p:txBody>
          <a:bodyPr/>
          <a:lstStyle/>
          <a:p>
            <a:r>
              <a:rPr lang="en-US"/>
              <a:t>www.BitcoinHivemind.com</a:t>
            </a:r>
          </a:p>
        </p:txBody>
      </p:sp>
      <p:sp>
        <p:nvSpPr>
          <p:cNvPr id="8" name="Slide Number Placeholder 7">
            <a:extLst>
              <a:ext uri="{FF2B5EF4-FFF2-40B4-BE49-F238E27FC236}">
                <a16:creationId xmlns:a16="http://schemas.microsoft.com/office/drawing/2014/main" id="{74EC760A-57BD-4207-A24C-1B0BF410DC73}"/>
              </a:ext>
            </a:extLst>
          </p:cNvPr>
          <p:cNvSpPr>
            <a:spLocks noGrp="1"/>
          </p:cNvSpPr>
          <p:nvPr>
            <p:ph type="sldNum" sz="quarter" idx="12"/>
          </p:nvPr>
        </p:nvSpPr>
        <p:spPr/>
        <p:txBody>
          <a:bodyPr/>
          <a:lstStyle/>
          <a:p>
            <a:fld id="{1A10F235-9555-41B0-B8E9-2A55BD748559}" type="slidenum">
              <a:rPr lang="en-US" smtClean="0"/>
              <a:t>15</a:t>
            </a:fld>
            <a:endParaRPr lang="en-US"/>
          </a:p>
        </p:txBody>
      </p:sp>
    </p:spTree>
    <p:extLst>
      <p:ext uri="{BB962C8B-B14F-4D97-AF65-F5344CB8AC3E}">
        <p14:creationId xmlns:p14="http://schemas.microsoft.com/office/powerpoint/2010/main" val="3123361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024B-5AB6-467C-87C9-8455F0011682}"/>
              </a:ext>
            </a:extLst>
          </p:cNvPr>
          <p:cNvSpPr>
            <a:spLocks noGrp="1"/>
          </p:cNvSpPr>
          <p:nvPr>
            <p:ph type="title"/>
          </p:nvPr>
        </p:nvSpPr>
        <p:spPr/>
        <p:txBody>
          <a:bodyPr>
            <a:normAutofit/>
          </a:bodyPr>
          <a:lstStyle/>
          <a:p>
            <a:pPr lvl="0"/>
            <a:r>
              <a:rPr lang="en-US" sz="4800" dirty="0">
                <a:latin typeface="+mn-lt"/>
                <a:ea typeface="+mn-ea"/>
                <a:cs typeface="+mn-cs"/>
              </a:rPr>
              <a:t>Governance is Hard. Why?</a:t>
            </a:r>
            <a:endParaRPr lang="en-US" sz="8800" dirty="0"/>
          </a:p>
        </p:txBody>
      </p:sp>
      <p:sp>
        <p:nvSpPr>
          <p:cNvPr id="3" name="Content Placeholder 2">
            <a:extLst>
              <a:ext uri="{FF2B5EF4-FFF2-40B4-BE49-F238E27FC236}">
                <a16:creationId xmlns:a16="http://schemas.microsoft.com/office/drawing/2014/main" id="{04D253D7-C20B-4422-8109-AA9B208A35A3}"/>
              </a:ext>
            </a:extLst>
          </p:cNvPr>
          <p:cNvSpPr>
            <a:spLocks noGrp="1"/>
          </p:cNvSpPr>
          <p:nvPr>
            <p:ph idx="1"/>
          </p:nvPr>
        </p:nvSpPr>
        <p:spPr/>
        <p:txBody>
          <a:bodyPr/>
          <a:lstStyle/>
          <a:p>
            <a:pPr lvl="0"/>
            <a:r>
              <a:rPr lang="en-US" dirty="0"/>
              <a:t>If everyone is doing the wrong thing, why can’t we just get everyone to stop doing that, and do something else?</a:t>
            </a:r>
          </a:p>
          <a:p>
            <a:pPr lvl="0"/>
            <a:r>
              <a:rPr lang="en-US" dirty="0"/>
              <a:t>Answer: </a:t>
            </a:r>
            <a:r>
              <a:rPr lang="en-US" b="1" dirty="0"/>
              <a:t>Multi-Factor Competition</a:t>
            </a:r>
          </a:p>
          <a:p>
            <a:pPr lvl="1"/>
            <a:r>
              <a:rPr lang="en-US" dirty="0"/>
              <a:t>Costly Negotiation</a:t>
            </a:r>
          </a:p>
          <a:p>
            <a:pPr lvl="1"/>
            <a:r>
              <a:rPr lang="en-US" dirty="0"/>
              <a:t>Too many ‘other things’ to do</a:t>
            </a:r>
          </a:p>
          <a:p>
            <a:pPr lvl="1"/>
            <a:r>
              <a:rPr lang="en-US" dirty="0"/>
              <a:t>High cost of miscoordination</a:t>
            </a:r>
          </a:p>
          <a:p>
            <a:pPr lvl="1"/>
            <a:endParaRPr lang="en-US" dirty="0"/>
          </a:p>
        </p:txBody>
      </p:sp>
      <p:sp>
        <p:nvSpPr>
          <p:cNvPr id="4" name="Footer Placeholder 3">
            <a:extLst>
              <a:ext uri="{FF2B5EF4-FFF2-40B4-BE49-F238E27FC236}">
                <a16:creationId xmlns:a16="http://schemas.microsoft.com/office/drawing/2014/main" id="{800BBC92-4574-4C21-BC19-1C204EF2C59A}"/>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1A1B0BBB-324D-4056-B396-08333E6CDA34}"/>
              </a:ext>
            </a:extLst>
          </p:cNvPr>
          <p:cNvSpPr>
            <a:spLocks noGrp="1"/>
          </p:cNvSpPr>
          <p:nvPr>
            <p:ph type="sldNum" sz="quarter" idx="12"/>
          </p:nvPr>
        </p:nvSpPr>
        <p:spPr/>
        <p:txBody>
          <a:bodyPr/>
          <a:lstStyle/>
          <a:p>
            <a:fld id="{1A10F235-9555-41B0-B8E9-2A55BD748559}" type="slidenum">
              <a:rPr lang="en-US" smtClean="0"/>
              <a:t>16</a:t>
            </a:fld>
            <a:endParaRPr lang="en-US"/>
          </a:p>
        </p:txBody>
      </p:sp>
    </p:spTree>
    <p:extLst>
      <p:ext uri="{BB962C8B-B14F-4D97-AF65-F5344CB8AC3E}">
        <p14:creationId xmlns:p14="http://schemas.microsoft.com/office/powerpoint/2010/main" val="3921338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599-2325-4391-B6F4-253504903FE5}"/>
              </a:ext>
            </a:extLst>
          </p:cNvPr>
          <p:cNvSpPr>
            <a:spLocks noGrp="1"/>
          </p:cNvSpPr>
          <p:nvPr>
            <p:ph type="title"/>
          </p:nvPr>
        </p:nvSpPr>
        <p:spPr>
          <a:xfrm>
            <a:off x="507626" y="297891"/>
            <a:ext cx="7886700" cy="764426"/>
          </a:xfrm>
        </p:spPr>
        <p:txBody>
          <a:bodyPr>
            <a:noAutofit/>
          </a:bodyPr>
          <a:lstStyle/>
          <a:p>
            <a:pPr lvl="0"/>
            <a:r>
              <a:rPr lang="en-US" dirty="0">
                <a:latin typeface="+mn-lt"/>
                <a:ea typeface="+mn-ea"/>
                <a:cs typeface="+mn-cs"/>
              </a:rPr>
              <a:t>Single-Factor Competition</a:t>
            </a:r>
            <a:endParaRPr lang="en-US" sz="6000" dirty="0"/>
          </a:p>
        </p:txBody>
      </p:sp>
      <p:sp>
        <p:nvSpPr>
          <p:cNvPr id="3" name="Content Placeholder 2">
            <a:extLst>
              <a:ext uri="{FF2B5EF4-FFF2-40B4-BE49-F238E27FC236}">
                <a16:creationId xmlns:a16="http://schemas.microsoft.com/office/drawing/2014/main" id="{AAEE7277-C01A-4168-A306-30C31CD894DC}"/>
              </a:ext>
            </a:extLst>
          </p:cNvPr>
          <p:cNvSpPr>
            <a:spLocks noGrp="1"/>
          </p:cNvSpPr>
          <p:nvPr>
            <p:ph idx="1"/>
          </p:nvPr>
        </p:nvSpPr>
        <p:spPr>
          <a:xfrm>
            <a:off x="628650" y="1128448"/>
            <a:ext cx="7886700" cy="1021978"/>
          </a:xfrm>
        </p:spPr>
        <p:txBody>
          <a:bodyPr>
            <a:normAutofit/>
          </a:bodyPr>
          <a:lstStyle/>
          <a:p>
            <a:pPr lvl="0"/>
            <a:r>
              <a:rPr lang="en-US" dirty="0"/>
              <a:t>You want to spend up to $20 on dinner.</a:t>
            </a:r>
          </a:p>
          <a:p>
            <a:pPr lvl="0"/>
            <a:r>
              <a:rPr lang="en-US" dirty="0"/>
              <a:t>You are choosing (and dining) alone.</a:t>
            </a:r>
          </a:p>
        </p:txBody>
      </p:sp>
      <p:cxnSp>
        <p:nvCxnSpPr>
          <p:cNvPr id="5" name="Straight Connector 4">
            <a:extLst>
              <a:ext uri="{FF2B5EF4-FFF2-40B4-BE49-F238E27FC236}">
                <a16:creationId xmlns:a16="http://schemas.microsoft.com/office/drawing/2014/main" id="{576C3169-413D-47E2-A9BA-AA08FF935B46}"/>
              </a:ext>
            </a:extLst>
          </p:cNvPr>
          <p:cNvCxnSpPr/>
          <p:nvPr/>
        </p:nvCxnSpPr>
        <p:spPr>
          <a:xfrm>
            <a:off x="1492624" y="3395385"/>
            <a:ext cx="0" cy="2117911"/>
          </a:xfrm>
          <a:prstGeom prst="line">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628CF68-F4E9-4569-96BF-A204CEC62699}"/>
              </a:ext>
            </a:extLst>
          </p:cNvPr>
          <p:cNvCxnSpPr/>
          <p:nvPr/>
        </p:nvCxnSpPr>
        <p:spPr>
          <a:xfrm>
            <a:off x="1492624" y="5513296"/>
            <a:ext cx="58629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1B922E-8A69-4087-845C-7B5DDBEB65DE}"/>
              </a:ext>
            </a:extLst>
          </p:cNvPr>
          <p:cNvSpPr txBox="1"/>
          <p:nvPr/>
        </p:nvSpPr>
        <p:spPr>
          <a:xfrm>
            <a:off x="507626" y="2244555"/>
            <a:ext cx="2300556" cy="923330"/>
          </a:xfrm>
          <a:prstGeom prst="rect">
            <a:avLst/>
          </a:prstGeom>
          <a:noFill/>
          <a:ln>
            <a:solidFill>
              <a:schemeClr val="tx1"/>
            </a:solidFill>
          </a:ln>
        </p:spPr>
        <p:txBody>
          <a:bodyPr wrap="square" rtlCol="0">
            <a:spAutoFit/>
          </a:bodyPr>
          <a:lstStyle/>
          <a:p>
            <a:r>
              <a:rPr lang="en-US" dirty="0"/>
              <a:t>Expected satisfaction by spending &lt;=$20 at the given restaurant</a:t>
            </a:r>
          </a:p>
        </p:txBody>
      </p:sp>
      <p:sp>
        <p:nvSpPr>
          <p:cNvPr id="12" name="TextBox 11">
            <a:extLst>
              <a:ext uri="{FF2B5EF4-FFF2-40B4-BE49-F238E27FC236}">
                <a16:creationId xmlns:a16="http://schemas.microsoft.com/office/drawing/2014/main" id="{7BAAA9BC-9447-43F6-A2A4-BC9838E3FEBD}"/>
              </a:ext>
            </a:extLst>
          </p:cNvPr>
          <p:cNvSpPr txBox="1"/>
          <p:nvPr/>
        </p:nvSpPr>
        <p:spPr>
          <a:xfrm>
            <a:off x="2092934" y="5591923"/>
            <a:ext cx="1383456" cy="369332"/>
          </a:xfrm>
          <a:prstGeom prst="rect">
            <a:avLst/>
          </a:prstGeom>
          <a:noFill/>
        </p:spPr>
        <p:txBody>
          <a:bodyPr wrap="none" rtlCol="0">
            <a:spAutoFit/>
          </a:bodyPr>
          <a:lstStyle/>
          <a:p>
            <a:r>
              <a:rPr lang="en-US" dirty="0"/>
              <a:t>Restaurant A</a:t>
            </a:r>
          </a:p>
        </p:txBody>
      </p:sp>
      <p:sp>
        <p:nvSpPr>
          <p:cNvPr id="13" name="TextBox 12">
            <a:extLst>
              <a:ext uri="{FF2B5EF4-FFF2-40B4-BE49-F238E27FC236}">
                <a16:creationId xmlns:a16="http://schemas.microsoft.com/office/drawing/2014/main" id="{DC6A617D-EBA2-4D4A-AF79-34C9FB041087}"/>
              </a:ext>
            </a:extLst>
          </p:cNvPr>
          <p:cNvSpPr txBox="1"/>
          <p:nvPr/>
        </p:nvSpPr>
        <p:spPr>
          <a:xfrm>
            <a:off x="3820406" y="5591923"/>
            <a:ext cx="1375441" cy="369332"/>
          </a:xfrm>
          <a:prstGeom prst="rect">
            <a:avLst/>
          </a:prstGeom>
          <a:noFill/>
        </p:spPr>
        <p:txBody>
          <a:bodyPr wrap="none" rtlCol="0">
            <a:spAutoFit/>
          </a:bodyPr>
          <a:lstStyle/>
          <a:p>
            <a:r>
              <a:rPr lang="en-US" dirty="0"/>
              <a:t>Restaurant B</a:t>
            </a:r>
          </a:p>
        </p:txBody>
      </p:sp>
      <p:sp>
        <p:nvSpPr>
          <p:cNvPr id="14" name="TextBox 13">
            <a:extLst>
              <a:ext uri="{FF2B5EF4-FFF2-40B4-BE49-F238E27FC236}">
                <a16:creationId xmlns:a16="http://schemas.microsoft.com/office/drawing/2014/main" id="{F48F977D-47DC-44D5-9E86-50D0B8FC780C}"/>
              </a:ext>
            </a:extLst>
          </p:cNvPr>
          <p:cNvSpPr txBox="1"/>
          <p:nvPr/>
        </p:nvSpPr>
        <p:spPr>
          <a:xfrm>
            <a:off x="5539863" y="5591923"/>
            <a:ext cx="1383456" cy="369332"/>
          </a:xfrm>
          <a:prstGeom prst="rect">
            <a:avLst/>
          </a:prstGeom>
          <a:noFill/>
        </p:spPr>
        <p:txBody>
          <a:bodyPr wrap="none" rtlCol="0">
            <a:spAutoFit/>
          </a:bodyPr>
          <a:lstStyle/>
          <a:p>
            <a:r>
              <a:rPr lang="en-US" dirty="0"/>
              <a:t>Restaurant C</a:t>
            </a:r>
          </a:p>
        </p:txBody>
      </p:sp>
      <p:sp>
        <p:nvSpPr>
          <p:cNvPr id="15" name="Rectangle 14">
            <a:extLst>
              <a:ext uri="{FF2B5EF4-FFF2-40B4-BE49-F238E27FC236}">
                <a16:creationId xmlns:a16="http://schemas.microsoft.com/office/drawing/2014/main" id="{E6CC55FD-BB07-4909-A9FB-0EED974B5158}"/>
              </a:ext>
            </a:extLst>
          </p:cNvPr>
          <p:cNvSpPr/>
          <p:nvPr/>
        </p:nvSpPr>
        <p:spPr>
          <a:xfrm>
            <a:off x="2501153" y="4262719"/>
            <a:ext cx="672319" cy="1250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0DDD6CF-D75E-4298-9893-514D9F0B94A9}"/>
              </a:ext>
            </a:extLst>
          </p:cNvPr>
          <p:cNvSpPr/>
          <p:nvPr/>
        </p:nvSpPr>
        <p:spPr>
          <a:xfrm>
            <a:off x="4114816" y="3603816"/>
            <a:ext cx="672319" cy="190947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DA95FBC-2BF7-46C1-B479-CCF10E5D0690}"/>
              </a:ext>
            </a:extLst>
          </p:cNvPr>
          <p:cNvSpPr/>
          <p:nvPr/>
        </p:nvSpPr>
        <p:spPr>
          <a:xfrm>
            <a:off x="5895431" y="5015758"/>
            <a:ext cx="672319" cy="49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2621720-A2DA-4B3A-A1E4-C8FD6A77A795}"/>
              </a:ext>
            </a:extLst>
          </p:cNvPr>
          <p:cNvSpPr>
            <a:spLocks noGrp="1"/>
          </p:cNvSpPr>
          <p:nvPr>
            <p:ph type="ftr" sz="quarter" idx="11"/>
          </p:nvPr>
        </p:nvSpPr>
        <p:spPr/>
        <p:txBody>
          <a:bodyPr/>
          <a:lstStyle/>
          <a:p>
            <a:r>
              <a:rPr lang="en-US"/>
              <a:t>www.BitcoinHivemind.com</a:t>
            </a:r>
          </a:p>
        </p:txBody>
      </p:sp>
      <p:sp>
        <p:nvSpPr>
          <p:cNvPr id="7" name="Slide Number Placeholder 6">
            <a:extLst>
              <a:ext uri="{FF2B5EF4-FFF2-40B4-BE49-F238E27FC236}">
                <a16:creationId xmlns:a16="http://schemas.microsoft.com/office/drawing/2014/main" id="{6163372C-49AF-41CF-BEAB-AF598264F7C2}"/>
              </a:ext>
            </a:extLst>
          </p:cNvPr>
          <p:cNvSpPr>
            <a:spLocks noGrp="1"/>
          </p:cNvSpPr>
          <p:nvPr>
            <p:ph type="sldNum" sz="quarter" idx="12"/>
          </p:nvPr>
        </p:nvSpPr>
        <p:spPr/>
        <p:txBody>
          <a:bodyPr/>
          <a:lstStyle/>
          <a:p>
            <a:fld id="{1A10F235-9555-41B0-B8E9-2A55BD748559}" type="slidenum">
              <a:rPr lang="en-US" smtClean="0"/>
              <a:t>17</a:t>
            </a:fld>
            <a:endParaRPr lang="en-US"/>
          </a:p>
        </p:txBody>
      </p:sp>
    </p:spTree>
    <p:extLst>
      <p:ext uri="{BB962C8B-B14F-4D97-AF65-F5344CB8AC3E}">
        <p14:creationId xmlns:p14="http://schemas.microsoft.com/office/powerpoint/2010/main" val="491586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599-2325-4391-B6F4-253504903FE5}"/>
              </a:ext>
            </a:extLst>
          </p:cNvPr>
          <p:cNvSpPr>
            <a:spLocks noGrp="1"/>
          </p:cNvSpPr>
          <p:nvPr>
            <p:ph type="title"/>
          </p:nvPr>
        </p:nvSpPr>
        <p:spPr>
          <a:xfrm>
            <a:off x="507626" y="297891"/>
            <a:ext cx="7886700" cy="764426"/>
          </a:xfrm>
        </p:spPr>
        <p:txBody>
          <a:bodyPr>
            <a:noAutofit/>
          </a:bodyPr>
          <a:lstStyle/>
          <a:p>
            <a:pPr lvl="0"/>
            <a:r>
              <a:rPr lang="en-US" dirty="0">
                <a:latin typeface="+mn-lt"/>
                <a:ea typeface="+mn-ea"/>
                <a:cs typeface="+mn-cs"/>
              </a:rPr>
              <a:t>Single-Factor Competition</a:t>
            </a:r>
            <a:endParaRPr lang="en-US" sz="6000" dirty="0"/>
          </a:p>
        </p:txBody>
      </p:sp>
      <p:sp>
        <p:nvSpPr>
          <p:cNvPr id="3" name="Content Placeholder 2">
            <a:extLst>
              <a:ext uri="{FF2B5EF4-FFF2-40B4-BE49-F238E27FC236}">
                <a16:creationId xmlns:a16="http://schemas.microsoft.com/office/drawing/2014/main" id="{AAEE7277-C01A-4168-A306-30C31CD894DC}"/>
              </a:ext>
            </a:extLst>
          </p:cNvPr>
          <p:cNvSpPr>
            <a:spLocks noGrp="1"/>
          </p:cNvSpPr>
          <p:nvPr>
            <p:ph idx="1"/>
          </p:nvPr>
        </p:nvSpPr>
        <p:spPr>
          <a:xfrm>
            <a:off x="628650" y="1128448"/>
            <a:ext cx="7886700" cy="1021978"/>
          </a:xfrm>
        </p:spPr>
        <p:txBody>
          <a:bodyPr>
            <a:normAutofit/>
          </a:bodyPr>
          <a:lstStyle/>
          <a:p>
            <a:pPr lvl="0"/>
            <a:r>
              <a:rPr lang="en-US" dirty="0"/>
              <a:t>You want to spend up to $20 on dinner.</a:t>
            </a:r>
          </a:p>
          <a:p>
            <a:pPr lvl="0"/>
            <a:r>
              <a:rPr lang="en-US" dirty="0"/>
              <a:t>You are choosing (and dining) alone.</a:t>
            </a:r>
          </a:p>
        </p:txBody>
      </p:sp>
      <p:cxnSp>
        <p:nvCxnSpPr>
          <p:cNvPr id="5" name="Straight Connector 4">
            <a:extLst>
              <a:ext uri="{FF2B5EF4-FFF2-40B4-BE49-F238E27FC236}">
                <a16:creationId xmlns:a16="http://schemas.microsoft.com/office/drawing/2014/main" id="{576C3169-413D-47E2-A9BA-AA08FF935B46}"/>
              </a:ext>
            </a:extLst>
          </p:cNvPr>
          <p:cNvCxnSpPr/>
          <p:nvPr/>
        </p:nvCxnSpPr>
        <p:spPr>
          <a:xfrm>
            <a:off x="1492624" y="3395385"/>
            <a:ext cx="0" cy="2117911"/>
          </a:xfrm>
          <a:prstGeom prst="line">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628CF68-F4E9-4569-96BF-A204CEC62699}"/>
              </a:ext>
            </a:extLst>
          </p:cNvPr>
          <p:cNvCxnSpPr/>
          <p:nvPr/>
        </p:nvCxnSpPr>
        <p:spPr>
          <a:xfrm>
            <a:off x="1492624" y="5513296"/>
            <a:ext cx="58629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E1B922E-8A69-4087-845C-7B5DDBEB65DE}"/>
              </a:ext>
            </a:extLst>
          </p:cNvPr>
          <p:cNvSpPr txBox="1"/>
          <p:nvPr/>
        </p:nvSpPr>
        <p:spPr>
          <a:xfrm>
            <a:off x="507626" y="2244555"/>
            <a:ext cx="2300556" cy="923330"/>
          </a:xfrm>
          <a:prstGeom prst="rect">
            <a:avLst/>
          </a:prstGeom>
          <a:noFill/>
          <a:ln>
            <a:solidFill>
              <a:schemeClr val="tx1"/>
            </a:solidFill>
          </a:ln>
        </p:spPr>
        <p:txBody>
          <a:bodyPr wrap="square" rtlCol="0">
            <a:spAutoFit/>
          </a:bodyPr>
          <a:lstStyle/>
          <a:p>
            <a:r>
              <a:rPr lang="en-US" dirty="0"/>
              <a:t>Expected satisfaction by spending &lt;=$20 at the given restaurant</a:t>
            </a:r>
          </a:p>
        </p:txBody>
      </p:sp>
      <p:sp>
        <p:nvSpPr>
          <p:cNvPr id="12" name="TextBox 11">
            <a:extLst>
              <a:ext uri="{FF2B5EF4-FFF2-40B4-BE49-F238E27FC236}">
                <a16:creationId xmlns:a16="http://schemas.microsoft.com/office/drawing/2014/main" id="{7BAAA9BC-9447-43F6-A2A4-BC9838E3FEBD}"/>
              </a:ext>
            </a:extLst>
          </p:cNvPr>
          <p:cNvSpPr txBox="1"/>
          <p:nvPr/>
        </p:nvSpPr>
        <p:spPr>
          <a:xfrm>
            <a:off x="2092934" y="5591923"/>
            <a:ext cx="1383456" cy="369332"/>
          </a:xfrm>
          <a:prstGeom prst="rect">
            <a:avLst/>
          </a:prstGeom>
          <a:noFill/>
        </p:spPr>
        <p:txBody>
          <a:bodyPr wrap="none" rtlCol="0">
            <a:spAutoFit/>
          </a:bodyPr>
          <a:lstStyle/>
          <a:p>
            <a:r>
              <a:rPr lang="en-US" dirty="0"/>
              <a:t>Restaurant A</a:t>
            </a:r>
          </a:p>
        </p:txBody>
      </p:sp>
      <p:sp>
        <p:nvSpPr>
          <p:cNvPr id="13" name="TextBox 12">
            <a:extLst>
              <a:ext uri="{FF2B5EF4-FFF2-40B4-BE49-F238E27FC236}">
                <a16:creationId xmlns:a16="http://schemas.microsoft.com/office/drawing/2014/main" id="{DC6A617D-EBA2-4D4A-AF79-34C9FB041087}"/>
              </a:ext>
            </a:extLst>
          </p:cNvPr>
          <p:cNvSpPr txBox="1"/>
          <p:nvPr/>
        </p:nvSpPr>
        <p:spPr>
          <a:xfrm>
            <a:off x="3820406" y="5591923"/>
            <a:ext cx="1375441" cy="369332"/>
          </a:xfrm>
          <a:prstGeom prst="rect">
            <a:avLst/>
          </a:prstGeom>
          <a:noFill/>
        </p:spPr>
        <p:txBody>
          <a:bodyPr wrap="none" rtlCol="0">
            <a:spAutoFit/>
          </a:bodyPr>
          <a:lstStyle/>
          <a:p>
            <a:r>
              <a:rPr lang="en-US" dirty="0"/>
              <a:t>Restaurant B</a:t>
            </a:r>
          </a:p>
        </p:txBody>
      </p:sp>
      <p:sp>
        <p:nvSpPr>
          <p:cNvPr id="14" name="TextBox 13">
            <a:extLst>
              <a:ext uri="{FF2B5EF4-FFF2-40B4-BE49-F238E27FC236}">
                <a16:creationId xmlns:a16="http://schemas.microsoft.com/office/drawing/2014/main" id="{F48F977D-47DC-44D5-9E86-50D0B8FC780C}"/>
              </a:ext>
            </a:extLst>
          </p:cNvPr>
          <p:cNvSpPr txBox="1"/>
          <p:nvPr/>
        </p:nvSpPr>
        <p:spPr>
          <a:xfrm>
            <a:off x="5539863" y="5591923"/>
            <a:ext cx="1383456" cy="369332"/>
          </a:xfrm>
          <a:prstGeom prst="rect">
            <a:avLst/>
          </a:prstGeom>
          <a:noFill/>
        </p:spPr>
        <p:txBody>
          <a:bodyPr wrap="none" rtlCol="0">
            <a:spAutoFit/>
          </a:bodyPr>
          <a:lstStyle/>
          <a:p>
            <a:r>
              <a:rPr lang="en-US" dirty="0"/>
              <a:t>Restaurant C</a:t>
            </a:r>
          </a:p>
        </p:txBody>
      </p:sp>
      <p:sp>
        <p:nvSpPr>
          <p:cNvPr id="15" name="Rectangle 14">
            <a:extLst>
              <a:ext uri="{FF2B5EF4-FFF2-40B4-BE49-F238E27FC236}">
                <a16:creationId xmlns:a16="http://schemas.microsoft.com/office/drawing/2014/main" id="{E6CC55FD-BB07-4909-A9FB-0EED974B5158}"/>
              </a:ext>
            </a:extLst>
          </p:cNvPr>
          <p:cNvSpPr/>
          <p:nvPr/>
        </p:nvSpPr>
        <p:spPr>
          <a:xfrm>
            <a:off x="2501153" y="4262719"/>
            <a:ext cx="672319" cy="1250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0DDD6CF-D75E-4298-9893-514D9F0B94A9}"/>
              </a:ext>
            </a:extLst>
          </p:cNvPr>
          <p:cNvSpPr/>
          <p:nvPr/>
        </p:nvSpPr>
        <p:spPr>
          <a:xfrm>
            <a:off x="4114816" y="3603816"/>
            <a:ext cx="672319" cy="190947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DA95FBC-2BF7-46C1-B479-CCF10E5D0690}"/>
              </a:ext>
            </a:extLst>
          </p:cNvPr>
          <p:cNvSpPr/>
          <p:nvPr/>
        </p:nvSpPr>
        <p:spPr>
          <a:xfrm>
            <a:off x="5895431" y="5015758"/>
            <a:ext cx="672319" cy="4975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Down 3">
            <a:extLst>
              <a:ext uri="{FF2B5EF4-FFF2-40B4-BE49-F238E27FC236}">
                <a16:creationId xmlns:a16="http://schemas.microsoft.com/office/drawing/2014/main" id="{24509D61-868F-4541-96AB-ACF601D37051}"/>
              </a:ext>
            </a:extLst>
          </p:cNvPr>
          <p:cNvSpPr/>
          <p:nvPr/>
        </p:nvSpPr>
        <p:spPr>
          <a:xfrm rot="2963122">
            <a:off x="5285489" y="1926141"/>
            <a:ext cx="704385" cy="184633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6AE64DA-A178-4314-B29D-1D1689DA2F3A}"/>
              </a:ext>
            </a:extLst>
          </p:cNvPr>
          <p:cNvSpPr/>
          <p:nvPr/>
        </p:nvSpPr>
        <p:spPr>
          <a:xfrm>
            <a:off x="1177089" y="6033214"/>
            <a:ext cx="6057427" cy="70707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r>
              <a:rPr lang="en-US" dirty="0">
                <a:solidFill>
                  <a:schemeClr val="tx1"/>
                </a:solidFill>
              </a:rPr>
              <a:t>You get the highest satisfaction possible.</a:t>
            </a:r>
          </a:p>
          <a:p>
            <a:pPr marL="285750" indent="-285750" algn="ctr">
              <a:buFont typeface="Arial" panose="020B0604020202020204" pitchFamily="34" charset="0"/>
              <a:buChar char="•"/>
            </a:pPr>
            <a:r>
              <a:rPr lang="en-US" dirty="0">
                <a:solidFill>
                  <a:schemeClr val="tx1"/>
                </a:solidFill>
              </a:rPr>
              <a:t>Restaurants induced to compete on (satisfaction / $).</a:t>
            </a:r>
          </a:p>
        </p:txBody>
      </p:sp>
      <p:sp>
        <p:nvSpPr>
          <p:cNvPr id="9" name="Footer Placeholder 8">
            <a:extLst>
              <a:ext uri="{FF2B5EF4-FFF2-40B4-BE49-F238E27FC236}">
                <a16:creationId xmlns:a16="http://schemas.microsoft.com/office/drawing/2014/main" id="{EA0097A3-81CC-44C3-B9E2-2A09103DA90A}"/>
              </a:ext>
            </a:extLst>
          </p:cNvPr>
          <p:cNvSpPr>
            <a:spLocks noGrp="1"/>
          </p:cNvSpPr>
          <p:nvPr>
            <p:ph type="ftr" sz="quarter" idx="11"/>
          </p:nvPr>
        </p:nvSpPr>
        <p:spPr/>
        <p:txBody>
          <a:bodyPr/>
          <a:lstStyle/>
          <a:p>
            <a:r>
              <a:rPr lang="en-US"/>
              <a:t>www.BitcoinHivemind.com</a:t>
            </a:r>
          </a:p>
        </p:txBody>
      </p:sp>
      <p:sp>
        <p:nvSpPr>
          <p:cNvPr id="10" name="Slide Number Placeholder 9">
            <a:extLst>
              <a:ext uri="{FF2B5EF4-FFF2-40B4-BE49-F238E27FC236}">
                <a16:creationId xmlns:a16="http://schemas.microsoft.com/office/drawing/2014/main" id="{49E5008D-BA31-4E41-8A9E-216B693B58C4}"/>
              </a:ext>
            </a:extLst>
          </p:cNvPr>
          <p:cNvSpPr>
            <a:spLocks noGrp="1"/>
          </p:cNvSpPr>
          <p:nvPr>
            <p:ph type="sldNum" sz="quarter" idx="12"/>
          </p:nvPr>
        </p:nvSpPr>
        <p:spPr/>
        <p:txBody>
          <a:bodyPr/>
          <a:lstStyle/>
          <a:p>
            <a:fld id="{1A10F235-9555-41B0-B8E9-2A55BD748559}" type="slidenum">
              <a:rPr lang="en-US" smtClean="0"/>
              <a:t>18</a:t>
            </a:fld>
            <a:endParaRPr lang="en-US"/>
          </a:p>
        </p:txBody>
      </p:sp>
    </p:spTree>
    <p:extLst>
      <p:ext uri="{BB962C8B-B14F-4D97-AF65-F5344CB8AC3E}">
        <p14:creationId xmlns:p14="http://schemas.microsoft.com/office/powerpoint/2010/main" val="3280024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599-2325-4391-B6F4-253504903FE5}"/>
              </a:ext>
            </a:extLst>
          </p:cNvPr>
          <p:cNvSpPr>
            <a:spLocks noGrp="1"/>
          </p:cNvSpPr>
          <p:nvPr>
            <p:ph type="title"/>
          </p:nvPr>
        </p:nvSpPr>
        <p:spPr>
          <a:xfrm>
            <a:off x="467286" y="296770"/>
            <a:ext cx="7886700" cy="763305"/>
          </a:xfrm>
        </p:spPr>
        <p:txBody>
          <a:bodyPr>
            <a:noAutofit/>
          </a:bodyPr>
          <a:lstStyle/>
          <a:p>
            <a:pPr lvl="0"/>
            <a:r>
              <a:rPr lang="en-US" sz="4800" dirty="0">
                <a:latin typeface="+mn-lt"/>
                <a:ea typeface="+mn-ea"/>
                <a:cs typeface="+mn-cs"/>
              </a:rPr>
              <a:t>Multi-Factor Competition</a:t>
            </a:r>
            <a:endParaRPr lang="en-US" sz="8800" dirty="0"/>
          </a:p>
        </p:txBody>
      </p:sp>
      <p:sp>
        <p:nvSpPr>
          <p:cNvPr id="3" name="Content Placeholder 2">
            <a:extLst>
              <a:ext uri="{FF2B5EF4-FFF2-40B4-BE49-F238E27FC236}">
                <a16:creationId xmlns:a16="http://schemas.microsoft.com/office/drawing/2014/main" id="{AAEE7277-C01A-4168-A306-30C31CD894DC}"/>
              </a:ext>
            </a:extLst>
          </p:cNvPr>
          <p:cNvSpPr>
            <a:spLocks noGrp="1"/>
          </p:cNvSpPr>
          <p:nvPr>
            <p:ph idx="1"/>
          </p:nvPr>
        </p:nvSpPr>
        <p:spPr>
          <a:xfrm>
            <a:off x="628650" y="1168773"/>
            <a:ext cx="8085044" cy="5391336"/>
          </a:xfrm>
        </p:spPr>
        <p:txBody>
          <a:bodyPr>
            <a:normAutofit lnSpcReduction="10000"/>
          </a:bodyPr>
          <a:lstStyle/>
          <a:p>
            <a:pPr lvl="0"/>
            <a:r>
              <a:rPr lang="en-US" dirty="0"/>
              <a:t>Many people are choosing a restaurant</a:t>
            </a:r>
          </a:p>
          <a:p>
            <a:pPr lvl="0"/>
            <a:r>
              <a:rPr lang="en-US" b="1" dirty="0"/>
              <a:t>You all prefer to meet at the same place.</a:t>
            </a:r>
          </a:p>
          <a:p>
            <a:pPr lvl="0"/>
            <a:r>
              <a:rPr lang="en-US" dirty="0"/>
              <a:t>Harder!– your decision now depends on:</a:t>
            </a:r>
          </a:p>
          <a:p>
            <a:pPr marL="914400" lvl="1" indent="-457200">
              <a:buFont typeface="+mj-lt"/>
              <a:buAutoNum type="arabicPeriod"/>
            </a:pPr>
            <a:r>
              <a:rPr lang="en-US" b="1" i="1" u="sng" dirty="0">
                <a:solidFill>
                  <a:srgbClr val="0070C0"/>
                </a:solidFill>
              </a:rPr>
              <a:t>What you prefer</a:t>
            </a:r>
            <a:r>
              <a:rPr lang="en-US" dirty="0"/>
              <a:t>,</a:t>
            </a:r>
          </a:p>
          <a:p>
            <a:pPr marL="914400" lvl="1" indent="-457200">
              <a:buFont typeface="+mj-lt"/>
              <a:buAutoNum type="arabicPeriod"/>
            </a:pPr>
            <a:r>
              <a:rPr lang="en-US" dirty="0"/>
              <a:t>and </a:t>
            </a:r>
            <a:r>
              <a:rPr lang="en-US" i="1" u="sng" dirty="0"/>
              <a:t>where other people might go</a:t>
            </a:r>
            <a:r>
              <a:rPr lang="en-US" dirty="0"/>
              <a:t>. Which is itself a function of:</a:t>
            </a:r>
          </a:p>
          <a:p>
            <a:pPr marL="1371600" lvl="2" indent="-457200">
              <a:buFont typeface="+mj-lt"/>
              <a:buAutoNum type="arabicPeriod"/>
            </a:pPr>
            <a:r>
              <a:rPr lang="en-US" dirty="0"/>
              <a:t>...what </a:t>
            </a:r>
            <a:r>
              <a:rPr lang="en-US" b="1" i="1" u="sng" dirty="0">
                <a:solidFill>
                  <a:srgbClr val="FFC000"/>
                </a:solidFill>
              </a:rPr>
              <a:t>they might prefer</a:t>
            </a:r>
            <a:r>
              <a:rPr lang="en-US" dirty="0"/>
              <a:t>.</a:t>
            </a:r>
          </a:p>
          <a:p>
            <a:pPr marL="1371600" lvl="2" indent="-457200">
              <a:buFont typeface="+mj-lt"/>
              <a:buAutoNum type="arabicPeriod"/>
            </a:pPr>
            <a:r>
              <a:rPr lang="en-US" i="1" dirty="0"/>
              <a:t>…</a:t>
            </a:r>
            <a:r>
              <a:rPr lang="en-US" dirty="0"/>
              <a:t>where</a:t>
            </a:r>
            <a:r>
              <a:rPr lang="en-US" i="1" dirty="0"/>
              <a:t> </a:t>
            </a:r>
            <a:r>
              <a:rPr lang="en-US" i="1" u="sng" dirty="0"/>
              <a:t>they think other people might go.</a:t>
            </a:r>
            <a:r>
              <a:rPr lang="en-US" dirty="0"/>
              <a:t> Which is itself a function of:</a:t>
            </a:r>
          </a:p>
          <a:p>
            <a:pPr marL="1828800" lvl="3" indent="-457200">
              <a:buFont typeface="+mj-lt"/>
              <a:buAutoNum type="arabicPeriod"/>
            </a:pPr>
            <a:r>
              <a:rPr lang="en-US" dirty="0"/>
              <a:t>Everyone’s collective best guess on where most</a:t>
            </a:r>
            <a:br>
              <a:rPr lang="en-US" dirty="0"/>
            </a:br>
            <a:r>
              <a:rPr lang="en-US" dirty="0"/>
              <a:t>people currently plan on going (ie, the </a:t>
            </a:r>
            <a:r>
              <a:rPr lang="en-US" b="1" i="1" u="sng" dirty="0">
                <a:solidFill>
                  <a:srgbClr val="00B050"/>
                </a:solidFill>
              </a:rPr>
              <a:t>status quo</a:t>
            </a:r>
            <a:r>
              <a:rPr lang="en-US" dirty="0"/>
              <a:t>), and,</a:t>
            </a:r>
          </a:p>
          <a:p>
            <a:pPr marL="1828800" lvl="3" indent="-457200">
              <a:buFont typeface="+mj-lt"/>
              <a:buAutoNum type="arabicPeriod"/>
            </a:pPr>
            <a:r>
              <a:rPr lang="en-US" dirty="0"/>
              <a:t>… (since time/attention/communication are not free)</a:t>
            </a:r>
            <a:br>
              <a:rPr lang="en-US" dirty="0"/>
            </a:br>
            <a:r>
              <a:rPr lang="en-US" dirty="0"/>
              <a:t>how </a:t>
            </a:r>
            <a:r>
              <a:rPr lang="en-US" b="1" i="1" u="sng" dirty="0">
                <a:solidFill>
                  <a:srgbClr val="FF0000"/>
                </a:solidFill>
              </a:rPr>
              <a:t>open to communication / negotiation</a:t>
            </a:r>
            <a:r>
              <a:rPr lang="en-US" b="1" dirty="0"/>
              <a:t> </a:t>
            </a:r>
            <a:r>
              <a:rPr lang="en-US" dirty="0"/>
              <a:t>everyone is.</a:t>
            </a:r>
          </a:p>
          <a:p>
            <a:r>
              <a:rPr lang="en-US" dirty="0"/>
              <a:t>You have four criteria, but you ultimately must make one selection. Forced aggregation.</a:t>
            </a:r>
          </a:p>
        </p:txBody>
      </p:sp>
      <p:sp>
        <p:nvSpPr>
          <p:cNvPr id="8" name="Rectangle 7">
            <a:extLst>
              <a:ext uri="{FF2B5EF4-FFF2-40B4-BE49-F238E27FC236}">
                <a16:creationId xmlns:a16="http://schemas.microsoft.com/office/drawing/2014/main" id="{62B4F371-EDDB-4665-B189-C2B9C6751BB4}"/>
              </a:ext>
            </a:extLst>
          </p:cNvPr>
          <p:cNvSpPr/>
          <p:nvPr/>
        </p:nvSpPr>
        <p:spPr>
          <a:xfrm>
            <a:off x="4168589" y="2484119"/>
            <a:ext cx="769171" cy="393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D2B08E-F97B-481B-A518-C54EB44A93EE}"/>
              </a:ext>
            </a:extLst>
          </p:cNvPr>
          <p:cNvSpPr/>
          <p:nvPr/>
        </p:nvSpPr>
        <p:spPr>
          <a:xfrm>
            <a:off x="4270338" y="2659970"/>
            <a:ext cx="143436" cy="2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5332991-7572-4DE2-A1E8-A5E1654072C0}"/>
              </a:ext>
            </a:extLst>
          </p:cNvPr>
          <p:cNvSpPr/>
          <p:nvPr/>
        </p:nvSpPr>
        <p:spPr>
          <a:xfrm>
            <a:off x="4478767" y="2545080"/>
            <a:ext cx="143436" cy="332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F1455BE-FFFE-46BF-ACAB-635DC6506BC7}"/>
              </a:ext>
            </a:extLst>
          </p:cNvPr>
          <p:cNvSpPr/>
          <p:nvPr/>
        </p:nvSpPr>
        <p:spPr>
          <a:xfrm>
            <a:off x="4687196" y="2750820"/>
            <a:ext cx="143436" cy="12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0E4C6C-6979-476E-BAE6-6AB353721F9C}"/>
              </a:ext>
            </a:extLst>
          </p:cNvPr>
          <p:cNvSpPr/>
          <p:nvPr/>
        </p:nvSpPr>
        <p:spPr>
          <a:xfrm>
            <a:off x="4922520" y="3352799"/>
            <a:ext cx="769171" cy="393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92F2D9-0AC6-45E5-B66B-72AA23583C0B}"/>
              </a:ext>
            </a:extLst>
          </p:cNvPr>
          <p:cNvSpPr/>
          <p:nvPr/>
        </p:nvSpPr>
        <p:spPr>
          <a:xfrm>
            <a:off x="5024269" y="3528650"/>
            <a:ext cx="143436" cy="217700"/>
          </a:xfrm>
          <a:prstGeom prst="rect">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B1875FB-AAA8-4BB6-865F-52DC13C6C516}"/>
              </a:ext>
            </a:extLst>
          </p:cNvPr>
          <p:cNvSpPr/>
          <p:nvPr/>
        </p:nvSpPr>
        <p:spPr>
          <a:xfrm>
            <a:off x="5232698" y="3413760"/>
            <a:ext cx="143436" cy="332590"/>
          </a:xfrm>
          <a:prstGeom prst="rect">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D626FE1-3C10-4D90-9D9F-098868AC4D95}"/>
              </a:ext>
            </a:extLst>
          </p:cNvPr>
          <p:cNvSpPr/>
          <p:nvPr/>
        </p:nvSpPr>
        <p:spPr>
          <a:xfrm>
            <a:off x="5441127" y="3619500"/>
            <a:ext cx="143436" cy="126850"/>
          </a:xfrm>
          <a:prstGeom prst="rect">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520621-CAE9-4A4B-B22C-7D537C5B94BD}"/>
              </a:ext>
            </a:extLst>
          </p:cNvPr>
          <p:cNvSpPr/>
          <p:nvPr/>
        </p:nvSpPr>
        <p:spPr>
          <a:xfrm>
            <a:off x="7771505" y="4351019"/>
            <a:ext cx="769171" cy="393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7747BB9-50DF-4B8D-8907-DBC229369502}"/>
              </a:ext>
            </a:extLst>
          </p:cNvPr>
          <p:cNvSpPr/>
          <p:nvPr/>
        </p:nvSpPr>
        <p:spPr>
          <a:xfrm>
            <a:off x="7873253" y="4671060"/>
            <a:ext cx="143437" cy="7351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4E87E65-7D15-4727-8EE3-1C27AC90A241}"/>
              </a:ext>
            </a:extLst>
          </p:cNvPr>
          <p:cNvSpPr/>
          <p:nvPr/>
        </p:nvSpPr>
        <p:spPr>
          <a:xfrm>
            <a:off x="8081683" y="4671060"/>
            <a:ext cx="143436" cy="7351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009E508-DF9E-4FE4-A2BF-EF61C47D6D67}"/>
              </a:ext>
            </a:extLst>
          </p:cNvPr>
          <p:cNvSpPr/>
          <p:nvPr/>
        </p:nvSpPr>
        <p:spPr>
          <a:xfrm>
            <a:off x="8290112" y="4411980"/>
            <a:ext cx="143436" cy="33259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Thermometer">
            <a:extLst>
              <a:ext uri="{FF2B5EF4-FFF2-40B4-BE49-F238E27FC236}">
                <a16:creationId xmlns:a16="http://schemas.microsoft.com/office/drawing/2014/main" id="{EDF9ADBE-CD72-41C4-ACFE-297822AB5C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7536" y="4862119"/>
            <a:ext cx="657785" cy="657785"/>
          </a:xfrm>
          <a:prstGeom prst="rect">
            <a:avLst/>
          </a:prstGeom>
        </p:spPr>
      </p:pic>
      <p:sp>
        <p:nvSpPr>
          <p:cNvPr id="4" name="Footer Placeholder 3">
            <a:extLst>
              <a:ext uri="{FF2B5EF4-FFF2-40B4-BE49-F238E27FC236}">
                <a16:creationId xmlns:a16="http://schemas.microsoft.com/office/drawing/2014/main" id="{8CAA6847-FE64-45A1-AA04-D9231E681608}"/>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7E5BBD3-7D9A-46BA-8B70-F25063381F6C}"/>
              </a:ext>
            </a:extLst>
          </p:cNvPr>
          <p:cNvSpPr>
            <a:spLocks noGrp="1"/>
          </p:cNvSpPr>
          <p:nvPr>
            <p:ph type="sldNum" sz="quarter" idx="12"/>
          </p:nvPr>
        </p:nvSpPr>
        <p:spPr/>
        <p:txBody>
          <a:bodyPr/>
          <a:lstStyle/>
          <a:p>
            <a:fld id="{1A10F235-9555-41B0-B8E9-2A55BD748559}" type="slidenum">
              <a:rPr lang="en-US" smtClean="0"/>
              <a:t>19</a:t>
            </a:fld>
            <a:endParaRPr lang="en-US"/>
          </a:p>
        </p:txBody>
      </p:sp>
      <p:cxnSp>
        <p:nvCxnSpPr>
          <p:cNvPr id="7" name="Straight Connector 6">
            <a:extLst>
              <a:ext uri="{FF2B5EF4-FFF2-40B4-BE49-F238E27FC236}">
                <a16:creationId xmlns:a16="http://schemas.microsoft.com/office/drawing/2014/main" id="{2E870515-277F-4319-825D-79427427FB93}"/>
              </a:ext>
            </a:extLst>
          </p:cNvPr>
          <p:cNvCxnSpPr>
            <a:cxnSpLocks/>
          </p:cNvCxnSpPr>
          <p:nvPr/>
        </p:nvCxnSpPr>
        <p:spPr>
          <a:xfrm>
            <a:off x="8479526" y="4961300"/>
            <a:ext cx="0" cy="4798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55579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389F-CBB9-41FB-9C14-95EA04E7D7A2}"/>
              </a:ext>
            </a:extLst>
          </p:cNvPr>
          <p:cNvSpPr>
            <a:spLocks noGrp="1"/>
          </p:cNvSpPr>
          <p:nvPr>
            <p:ph type="title"/>
          </p:nvPr>
        </p:nvSpPr>
        <p:spPr>
          <a:xfrm>
            <a:off x="520009" y="235880"/>
            <a:ext cx="7886700" cy="875832"/>
          </a:xfrm>
        </p:spPr>
        <p:txBody>
          <a:bodyPr/>
          <a:lstStyle/>
          <a:p>
            <a:r>
              <a:rPr lang="en-US" b="1" dirty="0"/>
              <a:t>Overview</a:t>
            </a:r>
          </a:p>
        </p:txBody>
      </p:sp>
      <p:sp>
        <p:nvSpPr>
          <p:cNvPr id="3" name="Content Placeholder 2">
            <a:extLst>
              <a:ext uri="{FF2B5EF4-FFF2-40B4-BE49-F238E27FC236}">
                <a16:creationId xmlns:a16="http://schemas.microsoft.com/office/drawing/2014/main" id="{F523817D-5DA3-4B3E-B0B5-E983E082F5F1}"/>
              </a:ext>
            </a:extLst>
          </p:cNvPr>
          <p:cNvSpPr>
            <a:spLocks noGrp="1"/>
          </p:cNvSpPr>
          <p:nvPr>
            <p:ph idx="1"/>
          </p:nvPr>
        </p:nvSpPr>
        <p:spPr>
          <a:xfrm>
            <a:off x="69979" y="1187411"/>
            <a:ext cx="8445372" cy="4978000"/>
          </a:xfrm>
        </p:spPr>
        <p:txBody>
          <a:bodyPr>
            <a:normAutofit lnSpcReduction="10000"/>
          </a:bodyPr>
          <a:lstStyle/>
          <a:p>
            <a:pPr lvl="1"/>
            <a:r>
              <a:rPr lang="en-US" dirty="0"/>
              <a:t>This talk is about </a:t>
            </a:r>
            <a:r>
              <a:rPr lang="en-US" b="1" dirty="0"/>
              <a:t>the problem</a:t>
            </a:r>
            <a:r>
              <a:rPr lang="en-US" dirty="0"/>
              <a:t> which Hivemind solves,</a:t>
            </a:r>
          </a:p>
          <a:p>
            <a:pPr lvl="1"/>
            <a:r>
              <a:rPr lang="en-US" dirty="0"/>
              <a:t>it is </a:t>
            </a:r>
            <a:r>
              <a:rPr lang="en-US" b="1" dirty="0"/>
              <a:t>not</a:t>
            </a:r>
            <a:r>
              <a:rPr lang="en-US" dirty="0"/>
              <a:t> about </a:t>
            </a:r>
            <a:r>
              <a:rPr lang="en-US" i="1" u="sng" dirty="0"/>
              <a:t>how Hivemind works</a:t>
            </a:r>
            <a:r>
              <a:rPr lang="en-US" dirty="0"/>
              <a:t> . </a:t>
            </a:r>
          </a:p>
          <a:p>
            <a:pPr lvl="1"/>
            <a:r>
              <a:rPr lang="en-US" dirty="0">
                <a:hlinkClick r:id="rId2"/>
              </a:rPr>
              <a:t>www.BitcoinHivemind.com</a:t>
            </a:r>
            <a:r>
              <a:rPr lang="en-US" dirty="0"/>
              <a:t> </a:t>
            </a:r>
          </a:p>
          <a:p>
            <a:pPr lvl="1"/>
            <a:r>
              <a:rPr lang="en-US" dirty="0"/>
              <a:t>Hivemind is about “Governance”, defined as </a:t>
            </a:r>
            <a:r>
              <a:rPr lang="en-US" b="1" dirty="0"/>
              <a:t>group decision-making</a:t>
            </a:r>
            <a:r>
              <a:rPr lang="en-US" dirty="0"/>
              <a:t>.</a:t>
            </a:r>
          </a:p>
          <a:p>
            <a:pPr lvl="1"/>
            <a:endParaRPr lang="en-US" dirty="0"/>
          </a:p>
          <a:p>
            <a:pPr lvl="1"/>
            <a:endParaRPr lang="en-US" dirty="0"/>
          </a:p>
          <a:p>
            <a:pPr lvl="1"/>
            <a:endParaRPr lang="en-US" dirty="0"/>
          </a:p>
          <a:p>
            <a:pPr lvl="1"/>
            <a:endParaRPr lang="en-US" dirty="0"/>
          </a:p>
          <a:p>
            <a:pPr lvl="1"/>
            <a:endParaRPr lang="en-US" dirty="0"/>
          </a:p>
          <a:p>
            <a:pPr lvl="1"/>
            <a:r>
              <a:rPr lang="en-US" b="1" dirty="0"/>
              <a:t>Governance</a:t>
            </a:r>
            <a:r>
              <a:rPr lang="en-US" dirty="0"/>
              <a:t> has problems – namely </a:t>
            </a:r>
            <a:r>
              <a:rPr lang="en-US" i="1" u="sng" dirty="0"/>
              <a:t>rational ignorance</a:t>
            </a:r>
            <a:r>
              <a:rPr lang="en-US" dirty="0"/>
              <a:t> and </a:t>
            </a:r>
            <a:r>
              <a:rPr lang="en-US" i="1" u="sng" dirty="0">
                <a:ln>
                  <a:solidFill>
                    <a:sysClr val="windowText" lastClr="000000"/>
                  </a:solidFill>
                </a:ln>
                <a:solidFill>
                  <a:srgbClr val="00B0F0"/>
                </a:solidFill>
              </a:rPr>
              <a:t>preference aggregation</a:t>
            </a:r>
            <a:r>
              <a:rPr lang="en-US" dirty="0"/>
              <a:t>, and these problems can be solved with </a:t>
            </a:r>
            <a:r>
              <a:rPr lang="en-US" b="1" i="1" u="sng" dirty="0"/>
              <a:t>conditional prediction markets</a:t>
            </a:r>
            <a:r>
              <a:rPr lang="en-US" dirty="0"/>
              <a:t>.</a:t>
            </a:r>
          </a:p>
          <a:p>
            <a:pPr lvl="1"/>
            <a:r>
              <a:rPr lang="en-US" dirty="0"/>
              <a:t>This is a passion project of mine, I hope you enjoy!</a:t>
            </a:r>
          </a:p>
        </p:txBody>
      </p:sp>
      <p:sp>
        <p:nvSpPr>
          <p:cNvPr id="4" name="Smiley Face 3">
            <a:extLst>
              <a:ext uri="{FF2B5EF4-FFF2-40B4-BE49-F238E27FC236}">
                <a16:creationId xmlns:a16="http://schemas.microsoft.com/office/drawing/2014/main" id="{B63971E3-911A-47B3-8F89-6777E152579A}"/>
              </a:ext>
            </a:extLst>
          </p:cNvPr>
          <p:cNvSpPr/>
          <p:nvPr/>
        </p:nvSpPr>
        <p:spPr>
          <a:xfrm>
            <a:off x="2498757" y="3665531"/>
            <a:ext cx="362138" cy="394176"/>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extLst>
              <a:ext uri="{FF2B5EF4-FFF2-40B4-BE49-F238E27FC236}">
                <a16:creationId xmlns:a16="http://schemas.microsoft.com/office/drawing/2014/main" id="{8B85557F-82D4-42DE-AC34-595E0C7F90F7}"/>
              </a:ext>
            </a:extLst>
          </p:cNvPr>
          <p:cNvSpPr/>
          <p:nvPr/>
        </p:nvSpPr>
        <p:spPr>
          <a:xfrm>
            <a:off x="2533462" y="4053128"/>
            <a:ext cx="327433" cy="394176"/>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miley Face 5">
            <a:extLst>
              <a:ext uri="{FF2B5EF4-FFF2-40B4-BE49-F238E27FC236}">
                <a16:creationId xmlns:a16="http://schemas.microsoft.com/office/drawing/2014/main" id="{920706C9-EBEA-4C28-8FEA-E0B674B9EF7F}"/>
              </a:ext>
            </a:extLst>
          </p:cNvPr>
          <p:cNvSpPr/>
          <p:nvPr/>
        </p:nvSpPr>
        <p:spPr>
          <a:xfrm>
            <a:off x="2955016" y="3867532"/>
            <a:ext cx="327433" cy="394176"/>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miley Face 6">
            <a:extLst>
              <a:ext uri="{FF2B5EF4-FFF2-40B4-BE49-F238E27FC236}">
                <a16:creationId xmlns:a16="http://schemas.microsoft.com/office/drawing/2014/main" id="{B6FC10D8-EF40-4BBE-8EF7-4774121D94F2}"/>
              </a:ext>
            </a:extLst>
          </p:cNvPr>
          <p:cNvSpPr/>
          <p:nvPr/>
        </p:nvSpPr>
        <p:spPr>
          <a:xfrm>
            <a:off x="3282449" y="3972626"/>
            <a:ext cx="327433" cy="394176"/>
          </a:xfrm>
          <a:prstGeom prst="smileyFac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959D107-B36A-4173-851B-73797D2145B9}"/>
              </a:ext>
            </a:extLst>
          </p:cNvPr>
          <p:cNvCxnSpPr>
            <a:cxnSpLocks/>
          </p:cNvCxnSpPr>
          <p:nvPr/>
        </p:nvCxnSpPr>
        <p:spPr>
          <a:xfrm flipV="1">
            <a:off x="2860895" y="3349783"/>
            <a:ext cx="497941" cy="226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03E736E-9959-4A09-8865-EA39F380ECEC}"/>
              </a:ext>
            </a:extLst>
          </p:cNvPr>
          <p:cNvCxnSpPr>
            <a:cxnSpLocks/>
          </p:cNvCxnSpPr>
          <p:nvPr/>
        </p:nvCxnSpPr>
        <p:spPr>
          <a:xfrm flipV="1">
            <a:off x="2860895" y="3498901"/>
            <a:ext cx="421554" cy="554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A0E04A4-D2C4-43D7-96C2-A7A5329B5FAF}"/>
              </a:ext>
            </a:extLst>
          </p:cNvPr>
          <p:cNvCxnSpPr>
            <a:cxnSpLocks/>
          </p:cNvCxnSpPr>
          <p:nvPr/>
        </p:nvCxnSpPr>
        <p:spPr>
          <a:xfrm flipV="1">
            <a:off x="3264715" y="3522950"/>
            <a:ext cx="181450" cy="397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F61E42-3390-428A-86AA-E5E083B48BDE}"/>
              </a:ext>
            </a:extLst>
          </p:cNvPr>
          <p:cNvCxnSpPr>
            <a:cxnSpLocks/>
          </p:cNvCxnSpPr>
          <p:nvPr/>
        </p:nvCxnSpPr>
        <p:spPr>
          <a:xfrm flipV="1">
            <a:off x="3452957" y="3462950"/>
            <a:ext cx="139191" cy="457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Isosceles Triangle 17">
            <a:extLst>
              <a:ext uri="{FF2B5EF4-FFF2-40B4-BE49-F238E27FC236}">
                <a16:creationId xmlns:a16="http://schemas.microsoft.com/office/drawing/2014/main" id="{22D80B61-5E5B-4D94-B23B-CBD165971DF0}"/>
              </a:ext>
            </a:extLst>
          </p:cNvPr>
          <p:cNvSpPr/>
          <p:nvPr/>
        </p:nvSpPr>
        <p:spPr>
          <a:xfrm>
            <a:off x="3446165" y="3123445"/>
            <a:ext cx="181450" cy="24035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B2A48550-36FA-4C58-8D02-22D4CDC6E557}"/>
              </a:ext>
            </a:extLst>
          </p:cNvPr>
          <p:cNvSpPr/>
          <p:nvPr/>
        </p:nvSpPr>
        <p:spPr>
          <a:xfrm>
            <a:off x="2290527" y="3600169"/>
            <a:ext cx="1756373" cy="8751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Curved Left 19">
            <a:extLst>
              <a:ext uri="{FF2B5EF4-FFF2-40B4-BE49-F238E27FC236}">
                <a16:creationId xmlns:a16="http://schemas.microsoft.com/office/drawing/2014/main" id="{E600E098-AFCE-4017-9842-18D7871CD40E}"/>
              </a:ext>
            </a:extLst>
          </p:cNvPr>
          <p:cNvSpPr/>
          <p:nvPr/>
        </p:nvSpPr>
        <p:spPr>
          <a:xfrm>
            <a:off x="4013329" y="3282735"/>
            <a:ext cx="949672" cy="1047644"/>
          </a:xfrm>
          <a:prstGeom prst="curvedLef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9548AFB7-389C-4D7B-B3F1-56E5CF3E8AFC}"/>
              </a:ext>
            </a:extLst>
          </p:cNvPr>
          <p:cNvSpPr txBox="1"/>
          <p:nvPr/>
        </p:nvSpPr>
        <p:spPr>
          <a:xfrm>
            <a:off x="5104340" y="3203866"/>
            <a:ext cx="1026307" cy="923330"/>
          </a:xfrm>
          <a:prstGeom prst="rect">
            <a:avLst/>
          </a:prstGeom>
          <a:noFill/>
        </p:spPr>
        <p:txBody>
          <a:bodyPr wrap="none" rtlCol="0">
            <a:spAutoFit/>
          </a:bodyPr>
          <a:lstStyle/>
          <a:p>
            <a:r>
              <a:rPr lang="en-US" b="1" dirty="0">
                <a:ln>
                  <a:solidFill>
                    <a:sysClr val="windowText" lastClr="000000"/>
                  </a:solidFill>
                </a:ln>
                <a:solidFill>
                  <a:srgbClr val="FF0000"/>
                </a:solidFill>
              </a:rPr>
              <a:t>Enforced</a:t>
            </a:r>
            <a:br>
              <a:rPr lang="en-US" b="1" dirty="0">
                <a:ln>
                  <a:solidFill>
                    <a:sysClr val="windowText" lastClr="000000"/>
                  </a:solidFill>
                </a:ln>
                <a:solidFill>
                  <a:srgbClr val="FF0000"/>
                </a:solidFill>
              </a:rPr>
            </a:br>
            <a:r>
              <a:rPr lang="en-US" b="1" dirty="0">
                <a:ln>
                  <a:solidFill>
                    <a:sysClr val="windowText" lastClr="000000"/>
                  </a:solidFill>
                </a:ln>
                <a:solidFill>
                  <a:srgbClr val="FF0000"/>
                </a:solidFill>
              </a:rPr>
              <a:t>Group</a:t>
            </a:r>
          </a:p>
          <a:p>
            <a:r>
              <a:rPr lang="en-US" b="1" dirty="0">
                <a:ln>
                  <a:solidFill>
                    <a:sysClr val="windowText" lastClr="000000"/>
                  </a:solidFill>
                </a:ln>
                <a:solidFill>
                  <a:srgbClr val="FF0000"/>
                </a:solidFill>
              </a:rPr>
              <a:t>Policy</a:t>
            </a:r>
          </a:p>
        </p:txBody>
      </p:sp>
      <p:sp>
        <p:nvSpPr>
          <p:cNvPr id="22" name="Footer Placeholder 21">
            <a:extLst>
              <a:ext uri="{FF2B5EF4-FFF2-40B4-BE49-F238E27FC236}">
                <a16:creationId xmlns:a16="http://schemas.microsoft.com/office/drawing/2014/main" id="{4AFD0468-B75A-4A0E-B6EE-3A25321434E6}"/>
              </a:ext>
            </a:extLst>
          </p:cNvPr>
          <p:cNvSpPr>
            <a:spLocks noGrp="1"/>
          </p:cNvSpPr>
          <p:nvPr>
            <p:ph type="ftr" sz="quarter" idx="11"/>
          </p:nvPr>
        </p:nvSpPr>
        <p:spPr/>
        <p:txBody>
          <a:bodyPr/>
          <a:lstStyle/>
          <a:p>
            <a:r>
              <a:rPr lang="en-US"/>
              <a:t>www.BitcoinHivemind.com</a:t>
            </a:r>
          </a:p>
        </p:txBody>
      </p:sp>
      <p:sp>
        <p:nvSpPr>
          <p:cNvPr id="23" name="Slide Number Placeholder 22">
            <a:extLst>
              <a:ext uri="{FF2B5EF4-FFF2-40B4-BE49-F238E27FC236}">
                <a16:creationId xmlns:a16="http://schemas.microsoft.com/office/drawing/2014/main" id="{E9C4A35B-4A68-4375-8FF0-D2EBB5DB9C16}"/>
              </a:ext>
            </a:extLst>
          </p:cNvPr>
          <p:cNvSpPr>
            <a:spLocks noGrp="1"/>
          </p:cNvSpPr>
          <p:nvPr>
            <p:ph type="sldNum" sz="quarter" idx="12"/>
          </p:nvPr>
        </p:nvSpPr>
        <p:spPr/>
        <p:txBody>
          <a:bodyPr/>
          <a:lstStyle/>
          <a:p>
            <a:fld id="{1A10F235-9555-41B0-B8E9-2A55BD748559}" type="slidenum">
              <a:rPr lang="en-US" smtClean="0"/>
              <a:t>2</a:t>
            </a:fld>
            <a:endParaRPr lang="en-US" dirty="0"/>
          </a:p>
        </p:txBody>
      </p:sp>
      <p:pic>
        <p:nvPicPr>
          <p:cNvPr id="1026" name="Picture 2" descr="Image result for philosophy">
            <a:extLst>
              <a:ext uri="{FF2B5EF4-FFF2-40B4-BE49-F238E27FC236}">
                <a16:creationId xmlns:a16="http://schemas.microsoft.com/office/drawing/2014/main" id="{DF56EC91-AEFE-4C62-87D6-5F6ED5865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25" r="58689"/>
          <a:stretch/>
        </p:blipFill>
        <p:spPr bwMode="auto">
          <a:xfrm>
            <a:off x="6944936" y="2627618"/>
            <a:ext cx="1633790" cy="1945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245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599-2325-4391-B6F4-253504903FE5}"/>
              </a:ext>
            </a:extLst>
          </p:cNvPr>
          <p:cNvSpPr>
            <a:spLocks noGrp="1"/>
          </p:cNvSpPr>
          <p:nvPr>
            <p:ph type="title"/>
          </p:nvPr>
        </p:nvSpPr>
        <p:spPr>
          <a:xfrm>
            <a:off x="467286" y="296770"/>
            <a:ext cx="7886700" cy="763305"/>
          </a:xfrm>
        </p:spPr>
        <p:txBody>
          <a:bodyPr>
            <a:noAutofit/>
          </a:bodyPr>
          <a:lstStyle/>
          <a:p>
            <a:pPr lvl="0"/>
            <a:r>
              <a:rPr lang="en-US" sz="4800" dirty="0">
                <a:latin typeface="+mn-lt"/>
                <a:ea typeface="+mn-ea"/>
                <a:cs typeface="+mn-cs"/>
              </a:rPr>
              <a:t>Multi-Factor Competition</a:t>
            </a:r>
            <a:endParaRPr lang="en-US" sz="8800" dirty="0"/>
          </a:p>
        </p:txBody>
      </p:sp>
      <p:sp>
        <p:nvSpPr>
          <p:cNvPr id="3" name="Content Placeholder 2">
            <a:extLst>
              <a:ext uri="{FF2B5EF4-FFF2-40B4-BE49-F238E27FC236}">
                <a16:creationId xmlns:a16="http://schemas.microsoft.com/office/drawing/2014/main" id="{AAEE7277-C01A-4168-A306-30C31CD894DC}"/>
              </a:ext>
            </a:extLst>
          </p:cNvPr>
          <p:cNvSpPr>
            <a:spLocks noGrp="1"/>
          </p:cNvSpPr>
          <p:nvPr>
            <p:ph idx="1"/>
          </p:nvPr>
        </p:nvSpPr>
        <p:spPr>
          <a:xfrm>
            <a:off x="628650" y="1168773"/>
            <a:ext cx="8085044" cy="5391336"/>
          </a:xfrm>
        </p:spPr>
        <p:txBody>
          <a:bodyPr>
            <a:normAutofit lnSpcReduction="10000"/>
          </a:bodyPr>
          <a:lstStyle/>
          <a:p>
            <a:pPr lvl="0"/>
            <a:r>
              <a:rPr lang="en-US" dirty="0"/>
              <a:t>Many people are choosing a restaurant</a:t>
            </a:r>
          </a:p>
          <a:p>
            <a:pPr lvl="0"/>
            <a:r>
              <a:rPr lang="en-US" b="1" dirty="0"/>
              <a:t>You all prefer to meet at the same place.</a:t>
            </a:r>
          </a:p>
          <a:p>
            <a:pPr lvl="0"/>
            <a:r>
              <a:rPr lang="en-US" dirty="0"/>
              <a:t>Harder!– your decision now depends on:</a:t>
            </a:r>
          </a:p>
          <a:p>
            <a:pPr marL="914400" lvl="1" indent="-457200">
              <a:buFont typeface="+mj-lt"/>
              <a:buAutoNum type="arabicPeriod"/>
            </a:pPr>
            <a:r>
              <a:rPr lang="en-US" b="1" i="1" u="sng" dirty="0">
                <a:solidFill>
                  <a:srgbClr val="0070C0"/>
                </a:solidFill>
              </a:rPr>
              <a:t>What you prefer</a:t>
            </a:r>
            <a:r>
              <a:rPr lang="en-US" dirty="0"/>
              <a:t>,</a:t>
            </a:r>
          </a:p>
          <a:p>
            <a:pPr marL="914400" lvl="1" indent="-457200">
              <a:buFont typeface="+mj-lt"/>
              <a:buAutoNum type="arabicPeriod"/>
            </a:pPr>
            <a:r>
              <a:rPr lang="en-US" dirty="0"/>
              <a:t>and </a:t>
            </a:r>
            <a:r>
              <a:rPr lang="en-US" i="1" u="sng" dirty="0"/>
              <a:t>where other people might go</a:t>
            </a:r>
            <a:r>
              <a:rPr lang="en-US" dirty="0"/>
              <a:t>. Which is itself a function of:</a:t>
            </a:r>
          </a:p>
          <a:p>
            <a:pPr marL="1371600" lvl="2" indent="-457200">
              <a:buFont typeface="+mj-lt"/>
              <a:buAutoNum type="arabicPeriod"/>
            </a:pPr>
            <a:r>
              <a:rPr lang="en-US" dirty="0"/>
              <a:t>...what </a:t>
            </a:r>
            <a:r>
              <a:rPr lang="en-US" b="1" i="1" u="sng" dirty="0">
                <a:solidFill>
                  <a:srgbClr val="FFC000"/>
                </a:solidFill>
              </a:rPr>
              <a:t>they might prefer</a:t>
            </a:r>
            <a:r>
              <a:rPr lang="en-US" dirty="0"/>
              <a:t>.</a:t>
            </a:r>
          </a:p>
          <a:p>
            <a:pPr marL="1371600" lvl="2" indent="-457200">
              <a:buFont typeface="+mj-lt"/>
              <a:buAutoNum type="arabicPeriod"/>
            </a:pPr>
            <a:r>
              <a:rPr lang="en-US" i="1" dirty="0"/>
              <a:t>…</a:t>
            </a:r>
            <a:r>
              <a:rPr lang="en-US" dirty="0"/>
              <a:t>where</a:t>
            </a:r>
            <a:r>
              <a:rPr lang="en-US" i="1" dirty="0"/>
              <a:t> </a:t>
            </a:r>
            <a:r>
              <a:rPr lang="en-US" i="1" u="sng" dirty="0"/>
              <a:t>they think other people might go.</a:t>
            </a:r>
            <a:r>
              <a:rPr lang="en-US" dirty="0"/>
              <a:t> Which is itself a function of:</a:t>
            </a:r>
          </a:p>
          <a:p>
            <a:pPr marL="1828800" lvl="3" indent="-457200">
              <a:buFont typeface="+mj-lt"/>
              <a:buAutoNum type="arabicPeriod"/>
            </a:pPr>
            <a:r>
              <a:rPr lang="en-US" dirty="0"/>
              <a:t>Everyone’s collective best guess on where most</a:t>
            </a:r>
            <a:br>
              <a:rPr lang="en-US" dirty="0"/>
            </a:br>
            <a:r>
              <a:rPr lang="en-US" dirty="0"/>
              <a:t>people currently plan on going (ie, the </a:t>
            </a:r>
            <a:r>
              <a:rPr lang="en-US" b="1" i="1" u="sng" dirty="0">
                <a:solidFill>
                  <a:srgbClr val="00B050"/>
                </a:solidFill>
              </a:rPr>
              <a:t>status quo</a:t>
            </a:r>
            <a:r>
              <a:rPr lang="en-US" dirty="0"/>
              <a:t>), and,</a:t>
            </a:r>
          </a:p>
          <a:p>
            <a:pPr marL="1828800" lvl="3" indent="-457200">
              <a:buFont typeface="+mj-lt"/>
              <a:buAutoNum type="arabicPeriod"/>
            </a:pPr>
            <a:r>
              <a:rPr lang="en-US" dirty="0"/>
              <a:t>… (since time/attention/communication are not free)</a:t>
            </a:r>
            <a:br>
              <a:rPr lang="en-US" dirty="0"/>
            </a:br>
            <a:r>
              <a:rPr lang="en-US" dirty="0"/>
              <a:t>how </a:t>
            </a:r>
            <a:r>
              <a:rPr lang="en-US" b="1" i="1" u="sng" dirty="0">
                <a:solidFill>
                  <a:srgbClr val="FF0000"/>
                </a:solidFill>
              </a:rPr>
              <a:t>open to communication / negotiation</a:t>
            </a:r>
            <a:r>
              <a:rPr lang="en-US" b="1" dirty="0"/>
              <a:t> </a:t>
            </a:r>
            <a:r>
              <a:rPr lang="en-US" dirty="0"/>
              <a:t>everyone is.</a:t>
            </a:r>
          </a:p>
          <a:p>
            <a:r>
              <a:rPr lang="en-US" dirty="0"/>
              <a:t>You have four criteria, but you ultimately must make one selection. Forced aggregation.</a:t>
            </a:r>
          </a:p>
        </p:txBody>
      </p:sp>
      <p:sp>
        <p:nvSpPr>
          <p:cNvPr id="8" name="Rectangle 7">
            <a:extLst>
              <a:ext uri="{FF2B5EF4-FFF2-40B4-BE49-F238E27FC236}">
                <a16:creationId xmlns:a16="http://schemas.microsoft.com/office/drawing/2014/main" id="{62B4F371-EDDB-4665-B189-C2B9C6751BB4}"/>
              </a:ext>
            </a:extLst>
          </p:cNvPr>
          <p:cNvSpPr/>
          <p:nvPr/>
        </p:nvSpPr>
        <p:spPr>
          <a:xfrm>
            <a:off x="4168589" y="2484119"/>
            <a:ext cx="769171" cy="393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E8D2B08E-F97B-481B-A518-C54EB44A93EE}"/>
              </a:ext>
            </a:extLst>
          </p:cNvPr>
          <p:cNvSpPr/>
          <p:nvPr/>
        </p:nvSpPr>
        <p:spPr>
          <a:xfrm>
            <a:off x="4270338" y="2659970"/>
            <a:ext cx="143436" cy="2177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5332991-7572-4DE2-A1E8-A5E1654072C0}"/>
              </a:ext>
            </a:extLst>
          </p:cNvPr>
          <p:cNvSpPr/>
          <p:nvPr/>
        </p:nvSpPr>
        <p:spPr>
          <a:xfrm>
            <a:off x="4478767" y="2545080"/>
            <a:ext cx="143436" cy="3325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F1455BE-FFFE-46BF-ACAB-635DC6506BC7}"/>
              </a:ext>
            </a:extLst>
          </p:cNvPr>
          <p:cNvSpPr/>
          <p:nvPr/>
        </p:nvSpPr>
        <p:spPr>
          <a:xfrm>
            <a:off x="4687196" y="2750820"/>
            <a:ext cx="143436" cy="1268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0E4C6C-6979-476E-BAE6-6AB353721F9C}"/>
              </a:ext>
            </a:extLst>
          </p:cNvPr>
          <p:cNvSpPr/>
          <p:nvPr/>
        </p:nvSpPr>
        <p:spPr>
          <a:xfrm>
            <a:off x="4922520" y="3352799"/>
            <a:ext cx="769171" cy="393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92F2D9-0AC6-45E5-B66B-72AA23583C0B}"/>
              </a:ext>
            </a:extLst>
          </p:cNvPr>
          <p:cNvSpPr/>
          <p:nvPr/>
        </p:nvSpPr>
        <p:spPr>
          <a:xfrm>
            <a:off x="5024269" y="3528650"/>
            <a:ext cx="143436" cy="217700"/>
          </a:xfrm>
          <a:prstGeom prst="rect">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2B1875FB-AAA8-4BB6-865F-52DC13C6C516}"/>
              </a:ext>
            </a:extLst>
          </p:cNvPr>
          <p:cNvSpPr/>
          <p:nvPr/>
        </p:nvSpPr>
        <p:spPr>
          <a:xfrm>
            <a:off x="5232698" y="3413760"/>
            <a:ext cx="143436" cy="332590"/>
          </a:xfrm>
          <a:prstGeom prst="rect">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4D626FE1-3C10-4D90-9D9F-098868AC4D95}"/>
              </a:ext>
            </a:extLst>
          </p:cNvPr>
          <p:cNvSpPr/>
          <p:nvPr/>
        </p:nvSpPr>
        <p:spPr>
          <a:xfrm>
            <a:off x="5441127" y="3619500"/>
            <a:ext cx="143436" cy="126850"/>
          </a:xfrm>
          <a:prstGeom prst="rect">
            <a:avLst/>
          </a:prstGeom>
          <a:solidFill>
            <a:srgbClr val="FFC000"/>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F520621-CAE9-4A4B-B22C-7D537C5B94BD}"/>
              </a:ext>
            </a:extLst>
          </p:cNvPr>
          <p:cNvSpPr/>
          <p:nvPr/>
        </p:nvSpPr>
        <p:spPr>
          <a:xfrm>
            <a:off x="7771505" y="4351019"/>
            <a:ext cx="769171" cy="39355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7747BB9-50DF-4B8D-8907-DBC229369502}"/>
              </a:ext>
            </a:extLst>
          </p:cNvPr>
          <p:cNvSpPr/>
          <p:nvPr/>
        </p:nvSpPr>
        <p:spPr>
          <a:xfrm>
            <a:off x="7873253" y="4671060"/>
            <a:ext cx="143437" cy="7351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24E87E65-7D15-4727-8EE3-1C27AC90A241}"/>
              </a:ext>
            </a:extLst>
          </p:cNvPr>
          <p:cNvSpPr/>
          <p:nvPr/>
        </p:nvSpPr>
        <p:spPr>
          <a:xfrm>
            <a:off x="8081683" y="4671060"/>
            <a:ext cx="143436" cy="7351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009E508-DF9E-4FE4-A2BF-EF61C47D6D67}"/>
              </a:ext>
            </a:extLst>
          </p:cNvPr>
          <p:cNvSpPr/>
          <p:nvPr/>
        </p:nvSpPr>
        <p:spPr>
          <a:xfrm>
            <a:off x="8290112" y="4411980"/>
            <a:ext cx="143436" cy="33259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Thermometer">
            <a:extLst>
              <a:ext uri="{FF2B5EF4-FFF2-40B4-BE49-F238E27FC236}">
                <a16:creationId xmlns:a16="http://schemas.microsoft.com/office/drawing/2014/main" id="{EDF9ADBE-CD72-41C4-ACFE-297822AB5C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27536" y="4862119"/>
            <a:ext cx="657785" cy="657785"/>
          </a:xfrm>
          <a:prstGeom prst="rect">
            <a:avLst/>
          </a:prstGeom>
        </p:spPr>
      </p:pic>
      <p:sp>
        <p:nvSpPr>
          <p:cNvPr id="4" name="Rectangle 3">
            <a:extLst>
              <a:ext uri="{FF2B5EF4-FFF2-40B4-BE49-F238E27FC236}">
                <a16:creationId xmlns:a16="http://schemas.microsoft.com/office/drawing/2014/main" id="{4790E2C3-7B93-4FC9-A1DF-5FFD1C49BA4B}"/>
              </a:ext>
            </a:extLst>
          </p:cNvPr>
          <p:cNvSpPr/>
          <p:nvPr/>
        </p:nvSpPr>
        <p:spPr>
          <a:xfrm>
            <a:off x="563992" y="2235929"/>
            <a:ext cx="8246408" cy="19975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t>Self-fulfilling prophecy </a:t>
            </a:r>
            <a:r>
              <a:rPr lang="en-US" dirty="0"/>
              <a:t>– Those who believe that “negotiating to pick a better restaurant is a lost cause”, will be less open to negotiation. Circular truth.</a:t>
            </a:r>
          </a:p>
          <a:p>
            <a:pPr lvl="0"/>
            <a:endParaRPr lang="en-US" dirty="0"/>
          </a:p>
          <a:p>
            <a:pPr lvl="0"/>
            <a:r>
              <a:rPr lang="en-US" dirty="0"/>
              <a:t>Negotiation is especially hard when there are [1] many people, and [2] many alternatives. In USA there are ~250 Million adults, and a near-infinite number of potential policies. In these cases the prophecy is likely to self-fulfill (lost cause).</a:t>
            </a:r>
          </a:p>
        </p:txBody>
      </p:sp>
      <p:sp>
        <p:nvSpPr>
          <p:cNvPr id="5" name="Footer Placeholder 4">
            <a:extLst>
              <a:ext uri="{FF2B5EF4-FFF2-40B4-BE49-F238E27FC236}">
                <a16:creationId xmlns:a16="http://schemas.microsoft.com/office/drawing/2014/main" id="{EDFDF0FB-2D06-4922-A4C9-566985AA3B12}"/>
              </a:ext>
            </a:extLst>
          </p:cNvPr>
          <p:cNvSpPr>
            <a:spLocks noGrp="1"/>
          </p:cNvSpPr>
          <p:nvPr>
            <p:ph type="ftr" sz="quarter" idx="11"/>
          </p:nvPr>
        </p:nvSpPr>
        <p:spPr/>
        <p:txBody>
          <a:bodyPr/>
          <a:lstStyle/>
          <a:p>
            <a:r>
              <a:rPr lang="en-US"/>
              <a:t>www.BitcoinHivemind.com</a:t>
            </a:r>
          </a:p>
        </p:txBody>
      </p:sp>
      <p:sp>
        <p:nvSpPr>
          <p:cNvPr id="6" name="Slide Number Placeholder 5">
            <a:extLst>
              <a:ext uri="{FF2B5EF4-FFF2-40B4-BE49-F238E27FC236}">
                <a16:creationId xmlns:a16="http://schemas.microsoft.com/office/drawing/2014/main" id="{151F8380-B599-4FB2-8B04-B4B0057D1399}"/>
              </a:ext>
            </a:extLst>
          </p:cNvPr>
          <p:cNvSpPr>
            <a:spLocks noGrp="1"/>
          </p:cNvSpPr>
          <p:nvPr>
            <p:ph type="sldNum" sz="quarter" idx="12"/>
          </p:nvPr>
        </p:nvSpPr>
        <p:spPr/>
        <p:txBody>
          <a:bodyPr/>
          <a:lstStyle/>
          <a:p>
            <a:fld id="{1A10F235-9555-41B0-B8E9-2A55BD748559}" type="slidenum">
              <a:rPr lang="en-US" smtClean="0"/>
              <a:t>20</a:t>
            </a:fld>
            <a:endParaRPr lang="en-US"/>
          </a:p>
        </p:txBody>
      </p:sp>
      <p:cxnSp>
        <p:nvCxnSpPr>
          <p:cNvPr id="26" name="Straight Connector 25">
            <a:extLst>
              <a:ext uri="{FF2B5EF4-FFF2-40B4-BE49-F238E27FC236}">
                <a16:creationId xmlns:a16="http://schemas.microsoft.com/office/drawing/2014/main" id="{8C4C5251-BE8E-4127-90FA-F2395C96D5A1}"/>
              </a:ext>
            </a:extLst>
          </p:cNvPr>
          <p:cNvCxnSpPr>
            <a:cxnSpLocks/>
          </p:cNvCxnSpPr>
          <p:nvPr/>
        </p:nvCxnSpPr>
        <p:spPr>
          <a:xfrm>
            <a:off x="8479526" y="4961300"/>
            <a:ext cx="0" cy="47983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7329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599-2325-4391-B6F4-253504903FE5}"/>
              </a:ext>
            </a:extLst>
          </p:cNvPr>
          <p:cNvSpPr>
            <a:spLocks noGrp="1"/>
          </p:cNvSpPr>
          <p:nvPr>
            <p:ph type="title"/>
          </p:nvPr>
        </p:nvSpPr>
        <p:spPr>
          <a:xfrm>
            <a:off x="533026" y="437591"/>
            <a:ext cx="7886700" cy="508933"/>
          </a:xfrm>
        </p:spPr>
        <p:txBody>
          <a:bodyPr>
            <a:noAutofit/>
          </a:bodyPr>
          <a:lstStyle/>
          <a:p>
            <a:pPr lvl="0"/>
            <a:r>
              <a:rPr lang="en-US" sz="4800" dirty="0">
                <a:latin typeface="+mn-lt"/>
                <a:ea typeface="+mn-ea"/>
                <a:cs typeface="+mn-cs"/>
              </a:rPr>
              <a:t>Multi-Factor Competition</a:t>
            </a:r>
            <a:endParaRPr lang="en-US" sz="8800" dirty="0"/>
          </a:p>
        </p:txBody>
      </p:sp>
      <p:sp>
        <p:nvSpPr>
          <p:cNvPr id="3" name="Content Placeholder 2">
            <a:extLst>
              <a:ext uri="{FF2B5EF4-FFF2-40B4-BE49-F238E27FC236}">
                <a16:creationId xmlns:a16="http://schemas.microsoft.com/office/drawing/2014/main" id="{AAEE7277-C01A-4168-A306-30C31CD894DC}"/>
              </a:ext>
            </a:extLst>
          </p:cNvPr>
          <p:cNvSpPr>
            <a:spLocks noGrp="1"/>
          </p:cNvSpPr>
          <p:nvPr>
            <p:ph idx="1"/>
          </p:nvPr>
        </p:nvSpPr>
        <p:spPr>
          <a:xfrm>
            <a:off x="406400" y="1371600"/>
            <a:ext cx="5872556" cy="5486400"/>
          </a:xfrm>
        </p:spPr>
        <p:txBody>
          <a:bodyPr>
            <a:normAutofit/>
          </a:bodyPr>
          <a:lstStyle/>
          <a:p>
            <a:pPr lvl="0"/>
            <a:r>
              <a:rPr lang="en-US" dirty="0"/>
              <a:t>The root cause in the restaurant example, “wanting to stay in sync with others” is a common desire.</a:t>
            </a:r>
          </a:p>
          <a:p>
            <a:pPr lvl="1"/>
            <a:r>
              <a:rPr lang="en-US" dirty="0"/>
              <a:t>Coordination reduces ambiguity / conflict.</a:t>
            </a:r>
          </a:p>
          <a:p>
            <a:pPr lvl="1"/>
            <a:r>
              <a:rPr lang="en-US" dirty="0"/>
              <a:t>Network effects / economies of scale.</a:t>
            </a:r>
          </a:p>
          <a:p>
            <a:r>
              <a:rPr lang="en-US" dirty="0"/>
              <a:t>Competing w/ Facebook or Craigslist …vs              w/ local barber shop.</a:t>
            </a:r>
          </a:p>
          <a:p>
            <a:pPr lvl="1"/>
            <a:endParaRPr lang="en-US" dirty="0"/>
          </a:p>
        </p:txBody>
      </p:sp>
      <p:pic>
        <p:nvPicPr>
          <p:cNvPr id="2050" name="Picture 2" descr="Image result for drive on left">
            <a:extLst>
              <a:ext uri="{FF2B5EF4-FFF2-40B4-BE49-F238E27FC236}">
                <a16:creationId xmlns:a16="http://schemas.microsoft.com/office/drawing/2014/main" id="{A0B44627-EAC9-41E7-984A-EB126F8DBC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01" r="29007"/>
          <a:stretch/>
        </p:blipFill>
        <p:spPr bwMode="auto">
          <a:xfrm>
            <a:off x="6115050" y="1171589"/>
            <a:ext cx="2340284" cy="33148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50C4CF-E803-4D02-9A96-14B638B62F11}"/>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E3DAE8D3-6BBD-4F65-997E-FDAD3E4ADF8D}"/>
              </a:ext>
            </a:extLst>
          </p:cNvPr>
          <p:cNvSpPr>
            <a:spLocks noGrp="1"/>
          </p:cNvSpPr>
          <p:nvPr>
            <p:ph type="sldNum" sz="quarter" idx="12"/>
          </p:nvPr>
        </p:nvSpPr>
        <p:spPr/>
        <p:txBody>
          <a:bodyPr/>
          <a:lstStyle/>
          <a:p>
            <a:fld id="{1A10F235-9555-41B0-B8E9-2A55BD748559}" type="slidenum">
              <a:rPr lang="en-US" smtClean="0"/>
              <a:t>21</a:t>
            </a:fld>
            <a:endParaRPr lang="en-US"/>
          </a:p>
        </p:txBody>
      </p:sp>
      <p:pic>
        <p:nvPicPr>
          <p:cNvPr id="2052" name="Picture 4" descr="Image result for google plus">
            <a:extLst>
              <a:ext uri="{FF2B5EF4-FFF2-40B4-BE49-F238E27FC236}">
                <a16:creationId xmlns:a16="http://schemas.microsoft.com/office/drawing/2014/main" id="{63204A47-A789-4757-9E1F-FA8449CCE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182" y="4728774"/>
            <a:ext cx="4020868" cy="1884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73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599-2325-4391-B6F4-253504903FE5}"/>
              </a:ext>
            </a:extLst>
          </p:cNvPr>
          <p:cNvSpPr>
            <a:spLocks noGrp="1"/>
          </p:cNvSpPr>
          <p:nvPr>
            <p:ph type="title"/>
          </p:nvPr>
        </p:nvSpPr>
        <p:spPr>
          <a:xfrm>
            <a:off x="533026" y="437591"/>
            <a:ext cx="7886700" cy="508933"/>
          </a:xfrm>
        </p:spPr>
        <p:txBody>
          <a:bodyPr>
            <a:noAutofit/>
          </a:bodyPr>
          <a:lstStyle/>
          <a:p>
            <a:pPr lvl="0"/>
            <a:r>
              <a:rPr lang="en-US" sz="4800" dirty="0">
                <a:latin typeface="+mn-lt"/>
                <a:ea typeface="+mn-ea"/>
                <a:cs typeface="+mn-cs"/>
              </a:rPr>
              <a:t>Multi-Factor Competition</a:t>
            </a:r>
            <a:endParaRPr lang="en-US" sz="8800" dirty="0"/>
          </a:p>
        </p:txBody>
      </p:sp>
      <p:sp>
        <p:nvSpPr>
          <p:cNvPr id="3" name="Content Placeholder 2">
            <a:extLst>
              <a:ext uri="{FF2B5EF4-FFF2-40B4-BE49-F238E27FC236}">
                <a16:creationId xmlns:a16="http://schemas.microsoft.com/office/drawing/2014/main" id="{AAEE7277-C01A-4168-A306-30C31CD894DC}"/>
              </a:ext>
            </a:extLst>
          </p:cNvPr>
          <p:cNvSpPr>
            <a:spLocks noGrp="1"/>
          </p:cNvSpPr>
          <p:nvPr>
            <p:ph idx="1"/>
          </p:nvPr>
        </p:nvSpPr>
        <p:spPr>
          <a:xfrm>
            <a:off x="406400" y="1371600"/>
            <a:ext cx="5872556" cy="5486400"/>
          </a:xfrm>
        </p:spPr>
        <p:txBody>
          <a:bodyPr>
            <a:normAutofit/>
          </a:bodyPr>
          <a:lstStyle/>
          <a:p>
            <a:pPr lvl="0"/>
            <a:r>
              <a:rPr lang="en-US" dirty="0"/>
              <a:t>The root cause in the restaurant example, “wanting to stay in sync with others” is a common desire.</a:t>
            </a:r>
          </a:p>
          <a:p>
            <a:pPr lvl="1"/>
            <a:r>
              <a:rPr lang="en-US" dirty="0"/>
              <a:t>Coordination reduces ambiguity / conflict.</a:t>
            </a:r>
          </a:p>
          <a:p>
            <a:pPr lvl="1"/>
            <a:r>
              <a:rPr lang="en-US" dirty="0"/>
              <a:t>Network effects / economies of scale.</a:t>
            </a:r>
          </a:p>
          <a:p>
            <a:r>
              <a:rPr lang="en-US" dirty="0"/>
              <a:t>Competing w/ Facebook or Craigslist …vs              w/ local barber shop.</a:t>
            </a:r>
          </a:p>
          <a:p>
            <a:pPr lvl="1"/>
            <a:endParaRPr lang="en-US" dirty="0"/>
          </a:p>
        </p:txBody>
      </p:sp>
      <p:pic>
        <p:nvPicPr>
          <p:cNvPr id="2050" name="Picture 2" descr="Image result for drive on left">
            <a:extLst>
              <a:ext uri="{FF2B5EF4-FFF2-40B4-BE49-F238E27FC236}">
                <a16:creationId xmlns:a16="http://schemas.microsoft.com/office/drawing/2014/main" id="{A0B44627-EAC9-41E7-984A-EB126F8DBC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01" r="29007"/>
          <a:stretch/>
        </p:blipFill>
        <p:spPr bwMode="auto">
          <a:xfrm>
            <a:off x="6115050" y="1171589"/>
            <a:ext cx="2340284" cy="33148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50C4CF-E803-4D02-9A96-14B638B62F11}"/>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E3DAE8D3-6BBD-4F65-997E-FDAD3E4ADF8D}"/>
              </a:ext>
            </a:extLst>
          </p:cNvPr>
          <p:cNvSpPr>
            <a:spLocks noGrp="1"/>
          </p:cNvSpPr>
          <p:nvPr>
            <p:ph type="sldNum" sz="quarter" idx="12"/>
          </p:nvPr>
        </p:nvSpPr>
        <p:spPr/>
        <p:txBody>
          <a:bodyPr/>
          <a:lstStyle/>
          <a:p>
            <a:fld id="{1A10F235-9555-41B0-B8E9-2A55BD748559}" type="slidenum">
              <a:rPr lang="en-US" smtClean="0"/>
              <a:t>22</a:t>
            </a:fld>
            <a:endParaRPr lang="en-US"/>
          </a:p>
        </p:txBody>
      </p:sp>
      <p:pic>
        <p:nvPicPr>
          <p:cNvPr id="2052" name="Picture 4" descr="Image result for google plus">
            <a:extLst>
              <a:ext uri="{FF2B5EF4-FFF2-40B4-BE49-F238E27FC236}">
                <a16:creationId xmlns:a16="http://schemas.microsoft.com/office/drawing/2014/main" id="{63204A47-A789-4757-9E1F-FA8449CCE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182" y="4728774"/>
            <a:ext cx="4020868" cy="18847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F764F07-F81A-42A9-99E1-0DAB0924A0B6}"/>
              </a:ext>
            </a:extLst>
          </p:cNvPr>
          <p:cNvSpPr/>
          <p:nvPr/>
        </p:nvSpPr>
        <p:spPr>
          <a:xfrm>
            <a:off x="533026" y="711200"/>
            <a:ext cx="8077948" cy="561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problem is real, and it has nothing to do with “coercion” and can’t be explained with moral arguments.</a:t>
            </a:r>
            <a:br>
              <a:rPr lang="en-US" dirty="0"/>
            </a:br>
            <a:endParaRPr lang="en-US" dirty="0"/>
          </a:p>
          <a:p>
            <a:pPr lvl="1"/>
            <a:r>
              <a:rPr lang="en-US" dirty="0"/>
              <a:t>Most people will put up with Facebook, even though FB is “evil”. Because the alternatives are :</a:t>
            </a:r>
          </a:p>
          <a:p>
            <a:pPr lvl="1"/>
            <a:r>
              <a:rPr lang="en-US" dirty="0"/>
              <a:t>	[1] no Facebook (and social isolation), or </a:t>
            </a:r>
          </a:p>
          <a:p>
            <a:pPr lvl="1"/>
            <a:r>
              <a:rPr lang="en-US" dirty="0"/>
              <a:t>	[2] and endless (and ultimately futile) negotiation with unmotivated 	friends/family to switch to one particular alternative (among many). 	They would then need to convince their own friends, who would need to 	convince their own friends, and so on and so forth…</a:t>
            </a:r>
            <a:br>
              <a:rPr lang="en-US" dirty="0"/>
            </a:br>
            <a:endParaRPr lang="en-US" dirty="0"/>
          </a:p>
          <a:p>
            <a:pPr lvl="1"/>
            <a:r>
              <a:rPr lang="en-US" dirty="0"/>
              <a:t>In the same way, we put up with governments, even though they are incompetent. The alternatives are:</a:t>
            </a:r>
          </a:p>
          <a:p>
            <a:pPr lvl="1"/>
            <a:r>
              <a:rPr lang="en-US" dirty="0"/>
              <a:t>	[1] no government and no property rights (a disaster), or</a:t>
            </a:r>
          </a:p>
          <a:p>
            <a:pPr lvl="1"/>
            <a:r>
              <a:rPr lang="en-US" dirty="0"/>
              <a:t>	[2] an uncertain, potentially endless, potentially violent transition 	period, leading to an ambiguous  final outcome.</a:t>
            </a:r>
          </a:p>
        </p:txBody>
      </p:sp>
    </p:spTree>
    <p:extLst>
      <p:ext uri="{BB962C8B-B14F-4D97-AF65-F5344CB8AC3E}">
        <p14:creationId xmlns:p14="http://schemas.microsoft.com/office/powerpoint/2010/main" val="2187671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599-2325-4391-B6F4-253504903FE5}"/>
              </a:ext>
            </a:extLst>
          </p:cNvPr>
          <p:cNvSpPr>
            <a:spLocks noGrp="1"/>
          </p:cNvSpPr>
          <p:nvPr>
            <p:ph type="title"/>
          </p:nvPr>
        </p:nvSpPr>
        <p:spPr>
          <a:xfrm>
            <a:off x="533026" y="437591"/>
            <a:ext cx="7886700" cy="508933"/>
          </a:xfrm>
        </p:spPr>
        <p:txBody>
          <a:bodyPr>
            <a:noAutofit/>
          </a:bodyPr>
          <a:lstStyle/>
          <a:p>
            <a:pPr lvl="0"/>
            <a:r>
              <a:rPr lang="en-US" sz="4800" dirty="0">
                <a:latin typeface="+mn-lt"/>
                <a:ea typeface="+mn-ea"/>
                <a:cs typeface="+mn-cs"/>
              </a:rPr>
              <a:t>Multi-Factor Competition</a:t>
            </a:r>
            <a:endParaRPr lang="en-US" sz="8800" dirty="0"/>
          </a:p>
        </p:txBody>
      </p:sp>
      <p:sp>
        <p:nvSpPr>
          <p:cNvPr id="3" name="Content Placeholder 2">
            <a:extLst>
              <a:ext uri="{FF2B5EF4-FFF2-40B4-BE49-F238E27FC236}">
                <a16:creationId xmlns:a16="http://schemas.microsoft.com/office/drawing/2014/main" id="{AAEE7277-C01A-4168-A306-30C31CD894DC}"/>
              </a:ext>
            </a:extLst>
          </p:cNvPr>
          <p:cNvSpPr>
            <a:spLocks noGrp="1"/>
          </p:cNvSpPr>
          <p:nvPr>
            <p:ph idx="1"/>
          </p:nvPr>
        </p:nvSpPr>
        <p:spPr>
          <a:xfrm>
            <a:off x="406400" y="1371600"/>
            <a:ext cx="5872556" cy="5486400"/>
          </a:xfrm>
        </p:spPr>
        <p:txBody>
          <a:bodyPr>
            <a:normAutofit/>
          </a:bodyPr>
          <a:lstStyle/>
          <a:p>
            <a:pPr lvl="0"/>
            <a:r>
              <a:rPr lang="en-US" dirty="0"/>
              <a:t>The root cause in the restaurant example, “wanting to stay in sync with others” is a common desire.</a:t>
            </a:r>
          </a:p>
          <a:p>
            <a:pPr lvl="1"/>
            <a:r>
              <a:rPr lang="en-US" dirty="0"/>
              <a:t>Coordination reduces ambiguity / conflict.</a:t>
            </a:r>
          </a:p>
          <a:p>
            <a:pPr lvl="1"/>
            <a:r>
              <a:rPr lang="en-US" dirty="0"/>
              <a:t>Network effects / economies of scale.</a:t>
            </a:r>
          </a:p>
          <a:p>
            <a:r>
              <a:rPr lang="en-US" dirty="0"/>
              <a:t>Competing w/ Facebook or Craigslist …vs              w/ local barber shop.</a:t>
            </a:r>
          </a:p>
          <a:p>
            <a:pPr lvl="1"/>
            <a:endParaRPr lang="en-US" dirty="0"/>
          </a:p>
        </p:txBody>
      </p:sp>
      <p:pic>
        <p:nvPicPr>
          <p:cNvPr id="2050" name="Picture 2" descr="Image result for drive on left">
            <a:extLst>
              <a:ext uri="{FF2B5EF4-FFF2-40B4-BE49-F238E27FC236}">
                <a16:creationId xmlns:a16="http://schemas.microsoft.com/office/drawing/2014/main" id="{A0B44627-EAC9-41E7-984A-EB126F8DBC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01" r="29007"/>
          <a:stretch/>
        </p:blipFill>
        <p:spPr bwMode="auto">
          <a:xfrm>
            <a:off x="6115050" y="1171589"/>
            <a:ext cx="2340284" cy="33148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50C4CF-E803-4D02-9A96-14B638B62F11}"/>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E3DAE8D3-6BBD-4F65-997E-FDAD3E4ADF8D}"/>
              </a:ext>
            </a:extLst>
          </p:cNvPr>
          <p:cNvSpPr>
            <a:spLocks noGrp="1"/>
          </p:cNvSpPr>
          <p:nvPr>
            <p:ph type="sldNum" sz="quarter" idx="12"/>
          </p:nvPr>
        </p:nvSpPr>
        <p:spPr/>
        <p:txBody>
          <a:bodyPr/>
          <a:lstStyle/>
          <a:p>
            <a:fld id="{1A10F235-9555-41B0-B8E9-2A55BD748559}" type="slidenum">
              <a:rPr lang="en-US" smtClean="0"/>
              <a:t>23</a:t>
            </a:fld>
            <a:endParaRPr lang="en-US"/>
          </a:p>
        </p:txBody>
      </p:sp>
      <p:pic>
        <p:nvPicPr>
          <p:cNvPr id="2052" name="Picture 4" descr="Image result for google plus">
            <a:extLst>
              <a:ext uri="{FF2B5EF4-FFF2-40B4-BE49-F238E27FC236}">
                <a16:creationId xmlns:a16="http://schemas.microsoft.com/office/drawing/2014/main" id="{63204A47-A789-4757-9E1F-FA8449CCE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182" y="4728774"/>
            <a:ext cx="4020868" cy="18847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F764F07-F81A-42A9-99E1-0DAB0924A0B6}"/>
              </a:ext>
            </a:extLst>
          </p:cNvPr>
          <p:cNvSpPr/>
          <p:nvPr/>
        </p:nvSpPr>
        <p:spPr>
          <a:xfrm>
            <a:off x="533026" y="711200"/>
            <a:ext cx="8077948" cy="561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problem is real, and it has nothing to do with “coercion” and can’t be explained with moral arguments.</a:t>
            </a:r>
            <a:br>
              <a:rPr lang="en-US" dirty="0"/>
            </a:br>
            <a:endParaRPr lang="en-US" dirty="0"/>
          </a:p>
          <a:p>
            <a:pPr lvl="1"/>
            <a:r>
              <a:rPr lang="en-US" dirty="0"/>
              <a:t>Most people will put up with Facebook, even though FB is “evil”. Because the alternatives are :</a:t>
            </a:r>
          </a:p>
          <a:p>
            <a:pPr lvl="1"/>
            <a:r>
              <a:rPr lang="en-US" dirty="0"/>
              <a:t>	[1] no Facebook (and social isolation), or </a:t>
            </a:r>
          </a:p>
          <a:p>
            <a:pPr lvl="1"/>
            <a:r>
              <a:rPr lang="en-US" dirty="0"/>
              <a:t>	[2] and endless (and ultimately futile) negotiation with unmotivated 	friends/family to switch to one particular alternative (among many). 	They would then need to convince their own friends, who would need to 	convince their own friends, and so on and so forth…</a:t>
            </a:r>
            <a:br>
              <a:rPr lang="en-US" dirty="0"/>
            </a:br>
            <a:endParaRPr lang="en-US" dirty="0"/>
          </a:p>
          <a:p>
            <a:pPr lvl="1"/>
            <a:r>
              <a:rPr lang="en-US" dirty="0"/>
              <a:t>In the same way, we put up with governments, even though they are incompetent. The alternatives are:</a:t>
            </a:r>
          </a:p>
          <a:p>
            <a:pPr lvl="1"/>
            <a:r>
              <a:rPr lang="en-US" dirty="0"/>
              <a:t>	[1] no government and no property rights (a disaster), or</a:t>
            </a:r>
          </a:p>
          <a:p>
            <a:pPr lvl="1"/>
            <a:r>
              <a:rPr lang="en-US" dirty="0"/>
              <a:t>	[2] an uncertain, potentially endless, potentially violent transition 	period, leading to an ambiguous  final outcome.</a:t>
            </a:r>
          </a:p>
        </p:txBody>
      </p:sp>
      <p:sp>
        <p:nvSpPr>
          <p:cNvPr id="9" name="Rectangle 8">
            <a:extLst>
              <a:ext uri="{FF2B5EF4-FFF2-40B4-BE49-F238E27FC236}">
                <a16:creationId xmlns:a16="http://schemas.microsoft.com/office/drawing/2014/main" id="{65627A01-BBD2-475C-94CF-6EAB144C8E02}"/>
              </a:ext>
            </a:extLst>
          </p:cNvPr>
          <p:cNvSpPr/>
          <p:nvPr/>
        </p:nvSpPr>
        <p:spPr>
          <a:xfrm>
            <a:off x="685426" y="533400"/>
            <a:ext cx="8077948" cy="59436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Pumping up that second factor, with a </a:t>
            </a:r>
            <a:r>
              <a:rPr lang="en-US" sz="2800" b="1" dirty="0">
                <a:ln>
                  <a:solidFill>
                    <a:sysClr val="windowText" lastClr="000000"/>
                  </a:solidFill>
                </a:ln>
                <a:solidFill>
                  <a:srgbClr val="FF0000"/>
                </a:solidFill>
              </a:rPr>
              <a:t>CRISIS</a:t>
            </a:r>
            <a:r>
              <a:rPr lang="en-US" sz="2800" dirty="0"/>
              <a:t>!!</a:t>
            </a:r>
            <a:br>
              <a:rPr lang="en-US" dirty="0"/>
            </a:br>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“…while these crises [Great Depression, WW2] were </a:t>
            </a:r>
            <a:r>
              <a:rPr lang="en-US" i="1" dirty="0"/>
              <a:t>transitory</a:t>
            </a:r>
            <a:r>
              <a:rPr lang="en-US" dirty="0"/>
              <a:t>, the increase in the scope of government was </a:t>
            </a:r>
            <a:r>
              <a:rPr lang="en-US" i="1" dirty="0"/>
              <a:t>permanent</a:t>
            </a:r>
            <a:r>
              <a:rPr lang="en-US" dirty="0"/>
              <a:t>.”</a:t>
            </a:r>
          </a:p>
          <a:p>
            <a:endParaRPr lang="en-US" dirty="0"/>
          </a:p>
          <a:p>
            <a:r>
              <a:rPr lang="en-US" dirty="0"/>
              <a:t>Bad policies following crises:</a:t>
            </a:r>
          </a:p>
          <a:p>
            <a:r>
              <a:rPr lang="en-US" dirty="0"/>
              <a:t>		1929 Crash </a:t>
            </a:r>
            <a:r>
              <a:rPr lang="en-US" dirty="0">
                <a:sym typeface="Wingdings" panose="05000000000000000000" pitchFamily="2" charset="2"/>
              </a:rPr>
              <a:t> Taxes/tariffs, labor cartels</a:t>
            </a:r>
          </a:p>
          <a:p>
            <a:r>
              <a:rPr lang="en-US" dirty="0"/>
              <a:t>		WW2 </a:t>
            </a:r>
            <a:r>
              <a:rPr lang="en-US" dirty="0">
                <a:sym typeface="Wingdings" panose="05000000000000000000" pitchFamily="2" charset="2"/>
              </a:rPr>
              <a:t> Japanese Internment Camps</a:t>
            </a:r>
          </a:p>
          <a:p>
            <a:r>
              <a:rPr lang="en-US" dirty="0"/>
              <a:t>		9/11/2001 </a:t>
            </a:r>
            <a:r>
              <a:rPr lang="en-US" dirty="0">
                <a:sym typeface="Wingdings" panose="05000000000000000000" pitchFamily="2" charset="2"/>
              </a:rPr>
              <a:t> I</a:t>
            </a:r>
            <a:r>
              <a:rPr lang="en-US" dirty="0"/>
              <a:t>raq War / PATRIOT Act </a:t>
            </a:r>
          </a:p>
          <a:p>
            <a:r>
              <a:rPr lang="en-US" dirty="0"/>
              <a:t>		2008 Crash </a:t>
            </a:r>
            <a:r>
              <a:rPr lang="en-US" dirty="0">
                <a:sym typeface="Wingdings" panose="05000000000000000000" pitchFamily="2" charset="2"/>
              </a:rPr>
              <a:t> Bailouts, Retroactive Bonus Financing</a:t>
            </a:r>
            <a:endParaRPr lang="en-US" dirty="0"/>
          </a:p>
          <a:p>
            <a:endParaRPr lang="en-US" dirty="0"/>
          </a:p>
        </p:txBody>
      </p:sp>
      <p:pic>
        <p:nvPicPr>
          <p:cNvPr id="1026" name="Picture 2" descr="http://3.bp.blogspot.com/_djgssszshgM/SUkaGqXpwnI/AAAAAAAAAvQ/XUAR5kQ9BIE/s400/taxes+as+percent+of+gdp.gif">
            <a:extLst>
              <a:ext uri="{FF2B5EF4-FFF2-40B4-BE49-F238E27FC236}">
                <a16:creationId xmlns:a16="http://schemas.microsoft.com/office/drawing/2014/main" id="{F3E640F1-160F-4C9B-8681-DC9E0C1AB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785" y="1155497"/>
            <a:ext cx="4419193" cy="2552084"/>
          </a:xfrm>
          <a:prstGeom prst="rect">
            <a:avLst/>
          </a:prstGeom>
          <a:solidFill>
            <a:schemeClr val="accent2">
              <a:lumMod val="75000"/>
            </a:schemeClr>
          </a:solidFill>
          <a:ln>
            <a:solidFill>
              <a:schemeClr val="tx1"/>
            </a:solidFill>
          </a:ln>
        </p:spPr>
      </p:pic>
    </p:spTree>
    <p:extLst>
      <p:ext uri="{BB962C8B-B14F-4D97-AF65-F5344CB8AC3E}">
        <p14:creationId xmlns:p14="http://schemas.microsoft.com/office/powerpoint/2010/main" val="2079680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599-2325-4391-B6F4-253504903FE5}"/>
              </a:ext>
            </a:extLst>
          </p:cNvPr>
          <p:cNvSpPr>
            <a:spLocks noGrp="1"/>
          </p:cNvSpPr>
          <p:nvPr>
            <p:ph type="title"/>
          </p:nvPr>
        </p:nvSpPr>
        <p:spPr>
          <a:xfrm>
            <a:off x="533026" y="437591"/>
            <a:ext cx="7886700" cy="508933"/>
          </a:xfrm>
        </p:spPr>
        <p:txBody>
          <a:bodyPr>
            <a:noAutofit/>
          </a:bodyPr>
          <a:lstStyle/>
          <a:p>
            <a:pPr lvl="0"/>
            <a:r>
              <a:rPr lang="en-US" sz="4800" dirty="0">
                <a:latin typeface="+mn-lt"/>
                <a:ea typeface="+mn-ea"/>
                <a:cs typeface="+mn-cs"/>
              </a:rPr>
              <a:t>Multi-Factor Competition</a:t>
            </a:r>
            <a:endParaRPr lang="en-US" sz="8800" dirty="0"/>
          </a:p>
        </p:txBody>
      </p:sp>
      <p:sp>
        <p:nvSpPr>
          <p:cNvPr id="3" name="Content Placeholder 2">
            <a:extLst>
              <a:ext uri="{FF2B5EF4-FFF2-40B4-BE49-F238E27FC236}">
                <a16:creationId xmlns:a16="http://schemas.microsoft.com/office/drawing/2014/main" id="{AAEE7277-C01A-4168-A306-30C31CD894DC}"/>
              </a:ext>
            </a:extLst>
          </p:cNvPr>
          <p:cNvSpPr>
            <a:spLocks noGrp="1"/>
          </p:cNvSpPr>
          <p:nvPr>
            <p:ph idx="1"/>
          </p:nvPr>
        </p:nvSpPr>
        <p:spPr>
          <a:xfrm>
            <a:off x="406400" y="1371600"/>
            <a:ext cx="5872556" cy="5486400"/>
          </a:xfrm>
        </p:spPr>
        <p:txBody>
          <a:bodyPr>
            <a:normAutofit/>
          </a:bodyPr>
          <a:lstStyle/>
          <a:p>
            <a:pPr lvl="0"/>
            <a:r>
              <a:rPr lang="en-US" dirty="0"/>
              <a:t>The root cause in the restaurant example, “wanting to stay in sync with others” is a common desire.</a:t>
            </a:r>
          </a:p>
          <a:p>
            <a:pPr lvl="1"/>
            <a:r>
              <a:rPr lang="en-US" dirty="0"/>
              <a:t>Coordination reduces ambiguity / conflict.</a:t>
            </a:r>
          </a:p>
          <a:p>
            <a:pPr lvl="1"/>
            <a:r>
              <a:rPr lang="en-US" dirty="0"/>
              <a:t>Network effects / economies of scale.</a:t>
            </a:r>
          </a:p>
          <a:p>
            <a:r>
              <a:rPr lang="en-US" dirty="0"/>
              <a:t>Competing w/ Facebook or Craigslist …vs              w/ local barber shop.</a:t>
            </a:r>
          </a:p>
          <a:p>
            <a:pPr lvl="1"/>
            <a:endParaRPr lang="en-US" dirty="0"/>
          </a:p>
        </p:txBody>
      </p:sp>
      <p:pic>
        <p:nvPicPr>
          <p:cNvPr id="2050" name="Picture 2" descr="Image result for drive on left">
            <a:extLst>
              <a:ext uri="{FF2B5EF4-FFF2-40B4-BE49-F238E27FC236}">
                <a16:creationId xmlns:a16="http://schemas.microsoft.com/office/drawing/2014/main" id="{A0B44627-EAC9-41E7-984A-EB126F8DBC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01" r="29007"/>
          <a:stretch/>
        </p:blipFill>
        <p:spPr bwMode="auto">
          <a:xfrm>
            <a:off x="6115050" y="1171589"/>
            <a:ext cx="2340284" cy="33148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50C4CF-E803-4D02-9A96-14B638B62F11}"/>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E3DAE8D3-6BBD-4F65-997E-FDAD3E4ADF8D}"/>
              </a:ext>
            </a:extLst>
          </p:cNvPr>
          <p:cNvSpPr>
            <a:spLocks noGrp="1"/>
          </p:cNvSpPr>
          <p:nvPr>
            <p:ph type="sldNum" sz="quarter" idx="12"/>
          </p:nvPr>
        </p:nvSpPr>
        <p:spPr/>
        <p:txBody>
          <a:bodyPr/>
          <a:lstStyle/>
          <a:p>
            <a:fld id="{1A10F235-9555-41B0-B8E9-2A55BD748559}" type="slidenum">
              <a:rPr lang="en-US" smtClean="0"/>
              <a:t>24</a:t>
            </a:fld>
            <a:endParaRPr lang="en-US"/>
          </a:p>
        </p:txBody>
      </p:sp>
      <p:pic>
        <p:nvPicPr>
          <p:cNvPr id="2052" name="Picture 4" descr="Image result for google plus">
            <a:extLst>
              <a:ext uri="{FF2B5EF4-FFF2-40B4-BE49-F238E27FC236}">
                <a16:creationId xmlns:a16="http://schemas.microsoft.com/office/drawing/2014/main" id="{63204A47-A789-4757-9E1F-FA8449CCE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182" y="4728774"/>
            <a:ext cx="4020868" cy="18847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F764F07-F81A-42A9-99E1-0DAB0924A0B6}"/>
              </a:ext>
            </a:extLst>
          </p:cNvPr>
          <p:cNvSpPr/>
          <p:nvPr/>
        </p:nvSpPr>
        <p:spPr>
          <a:xfrm>
            <a:off x="533026" y="711200"/>
            <a:ext cx="8077948" cy="561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problem is real, and it has nothing to do with “coercion” and can’t be explained with moral arguments.</a:t>
            </a:r>
            <a:br>
              <a:rPr lang="en-US" dirty="0"/>
            </a:br>
            <a:endParaRPr lang="en-US" dirty="0"/>
          </a:p>
          <a:p>
            <a:pPr lvl="1"/>
            <a:r>
              <a:rPr lang="en-US" dirty="0"/>
              <a:t>Most people will put up with Facebook, even though FB is “evil”. Because the alternatives are :</a:t>
            </a:r>
          </a:p>
          <a:p>
            <a:pPr lvl="1"/>
            <a:r>
              <a:rPr lang="en-US" dirty="0"/>
              <a:t>	[1] no Facebook (and social isolation), or </a:t>
            </a:r>
          </a:p>
          <a:p>
            <a:pPr lvl="1"/>
            <a:r>
              <a:rPr lang="en-US" dirty="0"/>
              <a:t>	[2] and endless (and ultimately futile) negotiation with unmotivated 	friends/family to switch to one particular alternative (among many). 	They would then need to convince their own friends, who would need to 	convince their own friends, and so on and so forth…</a:t>
            </a:r>
            <a:br>
              <a:rPr lang="en-US" dirty="0"/>
            </a:br>
            <a:endParaRPr lang="en-US" dirty="0"/>
          </a:p>
          <a:p>
            <a:pPr lvl="1"/>
            <a:r>
              <a:rPr lang="en-US" dirty="0"/>
              <a:t>In the same way, we put up with governments, even though they are incompetent. The alternatives are:</a:t>
            </a:r>
          </a:p>
          <a:p>
            <a:pPr lvl="1"/>
            <a:r>
              <a:rPr lang="en-US" dirty="0"/>
              <a:t>	[1] no government and no property rights (a disaster), or</a:t>
            </a:r>
          </a:p>
          <a:p>
            <a:pPr lvl="1"/>
            <a:r>
              <a:rPr lang="en-US" dirty="0"/>
              <a:t>	[2] an uncertain, potentially endless, potentially violent transition 	period, leading to an ambiguous  final outcome.</a:t>
            </a:r>
          </a:p>
        </p:txBody>
      </p:sp>
      <p:sp>
        <p:nvSpPr>
          <p:cNvPr id="9" name="Rectangle 8">
            <a:extLst>
              <a:ext uri="{FF2B5EF4-FFF2-40B4-BE49-F238E27FC236}">
                <a16:creationId xmlns:a16="http://schemas.microsoft.com/office/drawing/2014/main" id="{65627A01-BBD2-475C-94CF-6EAB144C8E02}"/>
              </a:ext>
            </a:extLst>
          </p:cNvPr>
          <p:cNvSpPr/>
          <p:nvPr/>
        </p:nvSpPr>
        <p:spPr>
          <a:xfrm>
            <a:off x="685426" y="533400"/>
            <a:ext cx="8077948" cy="59436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Pumping up that second factor, with a </a:t>
            </a:r>
            <a:r>
              <a:rPr lang="en-US" sz="2800" b="1" dirty="0">
                <a:ln>
                  <a:solidFill>
                    <a:sysClr val="windowText" lastClr="000000"/>
                  </a:solidFill>
                </a:ln>
                <a:solidFill>
                  <a:srgbClr val="FF0000"/>
                </a:solidFill>
              </a:rPr>
              <a:t>CRISIS</a:t>
            </a:r>
            <a:r>
              <a:rPr lang="en-US" sz="2800" dirty="0"/>
              <a:t>!!</a:t>
            </a:r>
            <a:br>
              <a:rPr lang="en-US" dirty="0"/>
            </a:br>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“…while these crises [Great Depression, WW2] were </a:t>
            </a:r>
            <a:r>
              <a:rPr lang="en-US" i="1" dirty="0"/>
              <a:t>transitory</a:t>
            </a:r>
            <a:r>
              <a:rPr lang="en-US" dirty="0"/>
              <a:t>, the increase in the scope of government was </a:t>
            </a:r>
            <a:r>
              <a:rPr lang="en-US" i="1" dirty="0"/>
              <a:t>permanent</a:t>
            </a:r>
            <a:r>
              <a:rPr lang="en-US" dirty="0"/>
              <a:t>.”</a:t>
            </a:r>
          </a:p>
          <a:p>
            <a:endParaRPr lang="en-US" dirty="0"/>
          </a:p>
          <a:p>
            <a:r>
              <a:rPr lang="en-US" dirty="0"/>
              <a:t>Bad policies following crises:</a:t>
            </a:r>
          </a:p>
          <a:p>
            <a:r>
              <a:rPr lang="en-US" dirty="0"/>
              <a:t>		1929 Crash </a:t>
            </a:r>
            <a:r>
              <a:rPr lang="en-US" dirty="0">
                <a:sym typeface="Wingdings" panose="05000000000000000000" pitchFamily="2" charset="2"/>
              </a:rPr>
              <a:t> Taxes/tariffs, labor cartels</a:t>
            </a:r>
          </a:p>
          <a:p>
            <a:r>
              <a:rPr lang="en-US" dirty="0"/>
              <a:t>		WW2 </a:t>
            </a:r>
            <a:r>
              <a:rPr lang="en-US" dirty="0">
                <a:sym typeface="Wingdings" panose="05000000000000000000" pitchFamily="2" charset="2"/>
              </a:rPr>
              <a:t> Japanese Internment Camps</a:t>
            </a:r>
          </a:p>
          <a:p>
            <a:r>
              <a:rPr lang="en-US" dirty="0"/>
              <a:t>		9/11/2001 </a:t>
            </a:r>
            <a:r>
              <a:rPr lang="en-US" dirty="0">
                <a:sym typeface="Wingdings" panose="05000000000000000000" pitchFamily="2" charset="2"/>
              </a:rPr>
              <a:t> I</a:t>
            </a:r>
            <a:r>
              <a:rPr lang="en-US" dirty="0"/>
              <a:t>raq War / PATRIOT Act </a:t>
            </a:r>
          </a:p>
          <a:p>
            <a:r>
              <a:rPr lang="en-US" dirty="0"/>
              <a:t>		2008 Crash </a:t>
            </a:r>
            <a:r>
              <a:rPr lang="en-US" dirty="0">
                <a:sym typeface="Wingdings" panose="05000000000000000000" pitchFamily="2" charset="2"/>
              </a:rPr>
              <a:t> Bailouts, Retroactive Bonus Financing</a:t>
            </a:r>
            <a:endParaRPr lang="en-US" dirty="0"/>
          </a:p>
          <a:p>
            <a:endParaRPr lang="en-US" dirty="0"/>
          </a:p>
        </p:txBody>
      </p:sp>
      <p:pic>
        <p:nvPicPr>
          <p:cNvPr id="1026" name="Picture 2" descr="http://3.bp.blogspot.com/_djgssszshgM/SUkaGqXpwnI/AAAAAAAAAvQ/XUAR5kQ9BIE/s400/taxes+as+percent+of+gdp.gif">
            <a:extLst>
              <a:ext uri="{FF2B5EF4-FFF2-40B4-BE49-F238E27FC236}">
                <a16:creationId xmlns:a16="http://schemas.microsoft.com/office/drawing/2014/main" id="{F3E640F1-160F-4C9B-8681-DC9E0C1AB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785" y="1155497"/>
            <a:ext cx="4419193" cy="2552084"/>
          </a:xfrm>
          <a:prstGeom prst="rect">
            <a:avLst/>
          </a:prstGeom>
          <a:solidFill>
            <a:schemeClr val="accent2">
              <a:lumMod val="75000"/>
            </a:schemeClr>
          </a:solidFill>
          <a:ln>
            <a:solidFill>
              <a:schemeClr val="tx1"/>
            </a:solidFill>
          </a:ln>
        </p:spPr>
      </p:pic>
      <p:pic>
        <p:nvPicPr>
          <p:cNvPr id="1028" name="Picture 4" descr="Image result for Rahm Emanuel">
            <a:extLst>
              <a:ext uri="{FF2B5EF4-FFF2-40B4-BE49-F238E27FC236}">
                <a16:creationId xmlns:a16="http://schemas.microsoft.com/office/drawing/2014/main" id="{B8FC6030-2E17-43E6-8E22-B9C347BED1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21" t="13333" r="20770" b="25555"/>
          <a:stretch/>
        </p:blipFill>
        <p:spPr bwMode="auto">
          <a:xfrm>
            <a:off x="1366168" y="2223946"/>
            <a:ext cx="1864500" cy="2886576"/>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63C8D057-A6C5-48E3-AAD4-9BC036474C49}"/>
              </a:ext>
            </a:extLst>
          </p:cNvPr>
          <p:cNvSpPr/>
          <p:nvPr/>
        </p:nvSpPr>
        <p:spPr>
          <a:xfrm>
            <a:off x="2890818" y="1371600"/>
            <a:ext cx="5720156" cy="3188327"/>
          </a:xfrm>
          <a:prstGeom prst="wedgeEllipseCallout">
            <a:avLst>
              <a:gd name="adj1" fmla="val -53822"/>
              <a:gd name="adj2" fmla="val 27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 don’t ever want to let a crisis go to waste: It’s an opportunity to do important things you would otherwise avoid.”</a:t>
            </a:r>
            <a:br>
              <a:rPr lang="en-US" dirty="0"/>
            </a:br>
            <a:r>
              <a:rPr lang="en-US" dirty="0"/>
              <a:t>- Rahm Emanuel (WH Chief of Staff under Barack Obama), speaking in 2008</a:t>
            </a:r>
          </a:p>
        </p:txBody>
      </p:sp>
    </p:spTree>
    <p:extLst>
      <p:ext uri="{BB962C8B-B14F-4D97-AF65-F5344CB8AC3E}">
        <p14:creationId xmlns:p14="http://schemas.microsoft.com/office/powerpoint/2010/main" val="3306429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1599-2325-4391-B6F4-253504903FE5}"/>
              </a:ext>
            </a:extLst>
          </p:cNvPr>
          <p:cNvSpPr>
            <a:spLocks noGrp="1"/>
          </p:cNvSpPr>
          <p:nvPr>
            <p:ph type="title"/>
          </p:nvPr>
        </p:nvSpPr>
        <p:spPr>
          <a:xfrm>
            <a:off x="533026" y="437591"/>
            <a:ext cx="7886700" cy="508933"/>
          </a:xfrm>
        </p:spPr>
        <p:txBody>
          <a:bodyPr>
            <a:noAutofit/>
          </a:bodyPr>
          <a:lstStyle/>
          <a:p>
            <a:pPr lvl="0"/>
            <a:r>
              <a:rPr lang="en-US" sz="4800" dirty="0">
                <a:latin typeface="+mn-lt"/>
                <a:ea typeface="+mn-ea"/>
                <a:cs typeface="+mn-cs"/>
              </a:rPr>
              <a:t>Multi-Factor Competition</a:t>
            </a:r>
            <a:endParaRPr lang="en-US" sz="8800" dirty="0"/>
          </a:p>
        </p:txBody>
      </p:sp>
      <p:sp>
        <p:nvSpPr>
          <p:cNvPr id="3" name="Content Placeholder 2">
            <a:extLst>
              <a:ext uri="{FF2B5EF4-FFF2-40B4-BE49-F238E27FC236}">
                <a16:creationId xmlns:a16="http://schemas.microsoft.com/office/drawing/2014/main" id="{AAEE7277-C01A-4168-A306-30C31CD894DC}"/>
              </a:ext>
            </a:extLst>
          </p:cNvPr>
          <p:cNvSpPr>
            <a:spLocks noGrp="1"/>
          </p:cNvSpPr>
          <p:nvPr>
            <p:ph idx="1"/>
          </p:nvPr>
        </p:nvSpPr>
        <p:spPr>
          <a:xfrm>
            <a:off x="406400" y="1371600"/>
            <a:ext cx="5872556" cy="5486400"/>
          </a:xfrm>
        </p:spPr>
        <p:txBody>
          <a:bodyPr>
            <a:normAutofit/>
          </a:bodyPr>
          <a:lstStyle/>
          <a:p>
            <a:pPr lvl="0"/>
            <a:r>
              <a:rPr lang="en-US" dirty="0"/>
              <a:t>The root cause in the restaurant example, “wanting to stay in sync with others” is a common desire.</a:t>
            </a:r>
          </a:p>
          <a:p>
            <a:pPr lvl="1"/>
            <a:r>
              <a:rPr lang="en-US" dirty="0"/>
              <a:t>Coordination reduces ambiguity / conflict.</a:t>
            </a:r>
          </a:p>
          <a:p>
            <a:pPr lvl="1"/>
            <a:r>
              <a:rPr lang="en-US" dirty="0"/>
              <a:t>Network effects / economies of scale.</a:t>
            </a:r>
          </a:p>
          <a:p>
            <a:r>
              <a:rPr lang="en-US" dirty="0"/>
              <a:t>Competing w/ Facebook or Craigslist …vs              w/ local barber shop.</a:t>
            </a:r>
          </a:p>
          <a:p>
            <a:pPr lvl="1"/>
            <a:endParaRPr lang="en-US" dirty="0"/>
          </a:p>
        </p:txBody>
      </p:sp>
      <p:pic>
        <p:nvPicPr>
          <p:cNvPr id="2050" name="Picture 2" descr="Image result for drive on left">
            <a:extLst>
              <a:ext uri="{FF2B5EF4-FFF2-40B4-BE49-F238E27FC236}">
                <a16:creationId xmlns:a16="http://schemas.microsoft.com/office/drawing/2014/main" id="{A0B44627-EAC9-41E7-984A-EB126F8DBC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901" r="29007"/>
          <a:stretch/>
        </p:blipFill>
        <p:spPr bwMode="auto">
          <a:xfrm>
            <a:off x="6115050" y="1171589"/>
            <a:ext cx="2340284" cy="331481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850C4CF-E803-4D02-9A96-14B638B62F11}"/>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E3DAE8D3-6BBD-4F65-997E-FDAD3E4ADF8D}"/>
              </a:ext>
            </a:extLst>
          </p:cNvPr>
          <p:cNvSpPr>
            <a:spLocks noGrp="1"/>
          </p:cNvSpPr>
          <p:nvPr>
            <p:ph type="sldNum" sz="quarter" idx="12"/>
          </p:nvPr>
        </p:nvSpPr>
        <p:spPr/>
        <p:txBody>
          <a:bodyPr/>
          <a:lstStyle/>
          <a:p>
            <a:fld id="{1A10F235-9555-41B0-B8E9-2A55BD748559}" type="slidenum">
              <a:rPr lang="en-US" smtClean="0"/>
              <a:t>25</a:t>
            </a:fld>
            <a:endParaRPr lang="en-US"/>
          </a:p>
        </p:txBody>
      </p:sp>
      <p:pic>
        <p:nvPicPr>
          <p:cNvPr id="2052" name="Picture 4" descr="Image result for google plus">
            <a:extLst>
              <a:ext uri="{FF2B5EF4-FFF2-40B4-BE49-F238E27FC236}">
                <a16:creationId xmlns:a16="http://schemas.microsoft.com/office/drawing/2014/main" id="{63204A47-A789-4757-9E1F-FA8449CCE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4182" y="4728774"/>
            <a:ext cx="4020868" cy="18847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F764F07-F81A-42A9-99E1-0DAB0924A0B6}"/>
              </a:ext>
            </a:extLst>
          </p:cNvPr>
          <p:cNvSpPr/>
          <p:nvPr/>
        </p:nvSpPr>
        <p:spPr>
          <a:xfrm>
            <a:off x="533026" y="711200"/>
            <a:ext cx="8077948" cy="561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problem is real, and it has nothing to do with “coercion” and can’t be explained with moral arguments.</a:t>
            </a:r>
            <a:br>
              <a:rPr lang="en-US" dirty="0"/>
            </a:br>
            <a:endParaRPr lang="en-US" dirty="0"/>
          </a:p>
          <a:p>
            <a:pPr lvl="1"/>
            <a:r>
              <a:rPr lang="en-US" dirty="0"/>
              <a:t>Most people will put up with Facebook, even though FB is “evil”. Because the alternatives are :</a:t>
            </a:r>
          </a:p>
          <a:p>
            <a:pPr lvl="1"/>
            <a:r>
              <a:rPr lang="en-US" dirty="0"/>
              <a:t>	[1] no Facebook (and social isolation), or </a:t>
            </a:r>
          </a:p>
          <a:p>
            <a:pPr lvl="1"/>
            <a:r>
              <a:rPr lang="en-US" dirty="0"/>
              <a:t>	[2] and endless (and ultimately futile) negotiation with unmotivated 	friends/family to switch to one particular alternative (among many). 	They would then need to convince their own friends, who would need to 	convince their own friends, and so on and so forth…</a:t>
            </a:r>
            <a:br>
              <a:rPr lang="en-US" dirty="0"/>
            </a:br>
            <a:endParaRPr lang="en-US" dirty="0"/>
          </a:p>
          <a:p>
            <a:pPr lvl="1"/>
            <a:r>
              <a:rPr lang="en-US" dirty="0"/>
              <a:t>In the same way, we put up with governments, even though they are incompetent. The alternatives are:</a:t>
            </a:r>
          </a:p>
          <a:p>
            <a:pPr lvl="1"/>
            <a:r>
              <a:rPr lang="en-US" dirty="0"/>
              <a:t>	[1] no government and no property rights (a disaster), or</a:t>
            </a:r>
          </a:p>
          <a:p>
            <a:pPr lvl="1"/>
            <a:r>
              <a:rPr lang="en-US" dirty="0"/>
              <a:t>	[2] an uncertain, potentially endless, potentially violent transition 	period, leading to an ambiguous  final outcome.</a:t>
            </a:r>
          </a:p>
        </p:txBody>
      </p:sp>
      <p:sp>
        <p:nvSpPr>
          <p:cNvPr id="9" name="Rectangle 8">
            <a:extLst>
              <a:ext uri="{FF2B5EF4-FFF2-40B4-BE49-F238E27FC236}">
                <a16:creationId xmlns:a16="http://schemas.microsoft.com/office/drawing/2014/main" id="{65627A01-BBD2-475C-94CF-6EAB144C8E02}"/>
              </a:ext>
            </a:extLst>
          </p:cNvPr>
          <p:cNvSpPr/>
          <p:nvPr/>
        </p:nvSpPr>
        <p:spPr>
          <a:xfrm>
            <a:off x="685426" y="533400"/>
            <a:ext cx="8077948" cy="5943600"/>
          </a:xfrm>
          <a:prstGeom prst="rect">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Pumping up that second factor, with a </a:t>
            </a:r>
            <a:r>
              <a:rPr lang="en-US" sz="2800" b="1" dirty="0">
                <a:ln>
                  <a:solidFill>
                    <a:sysClr val="windowText" lastClr="000000"/>
                  </a:solidFill>
                </a:ln>
                <a:solidFill>
                  <a:srgbClr val="FF0000"/>
                </a:solidFill>
              </a:rPr>
              <a:t>CRISIS</a:t>
            </a:r>
            <a:r>
              <a:rPr lang="en-US" sz="2800" dirty="0"/>
              <a:t>!!</a:t>
            </a:r>
            <a:br>
              <a:rPr lang="en-US" dirty="0"/>
            </a:br>
            <a:endParaRPr lang="en-US" dirty="0"/>
          </a:p>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“…while these crises [Great Depression, WW2] were </a:t>
            </a:r>
            <a:r>
              <a:rPr lang="en-US" i="1" dirty="0"/>
              <a:t>transitory</a:t>
            </a:r>
            <a:r>
              <a:rPr lang="en-US" dirty="0"/>
              <a:t>, the increase in the scope of government was </a:t>
            </a:r>
            <a:r>
              <a:rPr lang="en-US" i="1" dirty="0"/>
              <a:t>permanent</a:t>
            </a:r>
            <a:r>
              <a:rPr lang="en-US" dirty="0"/>
              <a:t>.”</a:t>
            </a:r>
          </a:p>
          <a:p>
            <a:endParaRPr lang="en-US" dirty="0"/>
          </a:p>
          <a:p>
            <a:r>
              <a:rPr lang="en-US" dirty="0"/>
              <a:t>Bad policies following crises:</a:t>
            </a:r>
          </a:p>
          <a:p>
            <a:r>
              <a:rPr lang="en-US" dirty="0"/>
              <a:t>		1929 Crash </a:t>
            </a:r>
            <a:r>
              <a:rPr lang="en-US" dirty="0">
                <a:sym typeface="Wingdings" panose="05000000000000000000" pitchFamily="2" charset="2"/>
              </a:rPr>
              <a:t> Taxes/tariffs, labor cartels</a:t>
            </a:r>
          </a:p>
          <a:p>
            <a:r>
              <a:rPr lang="en-US" dirty="0"/>
              <a:t>		WW2 </a:t>
            </a:r>
            <a:r>
              <a:rPr lang="en-US" dirty="0">
                <a:sym typeface="Wingdings" panose="05000000000000000000" pitchFamily="2" charset="2"/>
              </a:rPr>
              <a:t> Japanese Internment Camps</a:t>
            </a:r>
          </a:p>
          <a:p>
            <a:r>
              <a:rPr lang="en-US" dirty="0"/>
              <a:t>		9/11/2001 </a:t>
            </a:r>
            <a:r>
              <a:rPr lang="en-US" dirty="0">
                <a:sym typeface="Wingdings" panose="05000000000000000000" pitchFamily="2" charset="2"/>
              </a:rPr>
              <a:t> I</a:t>
            </a:r>
            <a:r>
              <a:rPr lang="en-US" dirty="0"/>
              <a:t>raq War / PATRIOT Act </a:t>
            </a:r>
          </a:p>
          <a:p>
            <a:r>
              <a:rPr lang="en-US" dirty="0"/>
              <a:t>		2008 Crash </a:t>
            </a:r>
            <a:r>
              <a:rPr lang="en-US" dirty="0">
                <a:sym typeface="Wingdings" panose="05000000000000000000" pitchFamily="2" charset="2"/>
              </a:rPr>
              <a:t> Bailouts, Retroactive Bonus Financing</a:t>
            </a:r>
            <a:endParaRPr lang="en-US" dirty="0"/>
          </a:p>
          <a:p>
            <a:endParaRPr lang="en-US" dirty="0"/>
          </a:p>
        </p:txBody>
      </p:sp>
      <p:pic>
        <p:nvPicPr>
          <p:cNvPr id="1026" name="Picture 2" descr="http://3.bp.blogspot.com/_djgssszshgM/SUkaGqXpwnI/AAAAAAAAAvQ/XUAR5kQ9BIE/s400/taxes+as+percent+of+gdp.gif">
            <a:extLst>
              <a:ext uri="{FF2B5EF4-FFF2-40B4-BE49-F238E27FC236}">
                <a16:creationId xmlns:a16="http://schemas.microsoft.com/office/drawing/2014/main" id="{F3E640F1-160F-4C9B-8681-DC9E0C1AB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0785" y="1155497"/>
            <a:ext cx="4419193" cy="2552084"/>
          </a:xfrm>
          <a:prstGeom prst="rect">
            <a:avLst/>
          </a:prstGeom>
          <a:solidFill>
            <a:schemeClr val="accent2">
              <a:lumMod val="75000"/>
            </a:schemeClr>
          </a:solidFill>
          <a:ln>
            <a:solidFill>
              <a:schemeClr val="tx1"/>
            </a:solidFill>
          </a:ln>
        </p:spPr>
      </p:pic>
      <p:pic>
        <p:nvPicPr>
          <p:cNvPr id="1028" name="Picture 4" descr="Image result for Rahm Emanuel">
            <a:extLst>
              <a:ext uri="{FF2B5EF4-FFF2-40B4-BE49-F238E27FC236}">
                <a16:creationId xmlns:a16="http://schemas.microsoft.com/office/drawing/2014/main" id="{B8FC6030-2E17-43E6-8E22-B9C347BED1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21" t="13333" r="20770" b="25555"/>
          <a:stretch/>
        </p:blipFill>
        <p:spPr bwMode="auto">
          <a:xfrm>
            <a:off x="1366168" y="2223946"/>
            <a:ext cx="1864500" cy="2886576"/>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63C8D057-A6C5-48E3-AAD4-9BC036474C49}"/>
              </a:ext>
            </a:extLst>
          </p:cNvPr>
          <p:cNvSpPr/>
          <p:nvPr/>
        </p:nvSpPr>
        <p:spPr>
          <a:xfrm>
            <a:off x="2890818" y="1371600"/>
            <a:ext cx="5720156" cy="3188327"/>
          </a:xfrm>
          <a:prstGeom prst="wedgeEllipseCallout">
            <a:avLst>
              <a:gd name="adj1" fmla="val -53822"/>
              <a:gd name="adj2" fmla="val 271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“You don’t ever want to let a crisis go to waste: It’s an opportunity to do important things you would otherwise avoid.”</a:t>
            </a:r>
            <a:br>
              <a:rPr lang="en-US" dirty="0"/>
            </a:br>
            <a:r>
              <a:rPr lang="en-US" dirty="0"/>
              <a:t>- Rahm Emanuel (WH Chief of Staff under Barack Obama), speaking in 2008</a:t>
            </a:r>
          </a:p>
        </p:txBody>
      </p:sp>
      <p:sp>
        <p:nvSpPr>
          <p:cNvPr id="13" name="Rectangle 12">
            <a:extLst>
              <a:ext uri="{FF2B5EF4-FFF2-40B4-BE49-F238E27FC236}">
                <a16:creationId xmlns:a16="http://schemas.microsoft.com/office/drawing/2014/main" id="{409F48DD-290B-402F-A396-27C5567713AC}"/>
              </a:ext>
            </a:extLst>
          </p:cNvPr>
          <p:cNvSpPr/>
          <p:nvPr/>
        </p:nvSpPr>
        <p:spPr>
          <a:xfrm>
            <a:off x="827259" y="1677870"/>
            <a:ext cx="5578323" cy="230331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solidFill>
                  <a:schemeClr val="tx1"/>
                </a:solidFill>
              </a:rPr>
              <a:t>Crisis Logic</a:t>
            </a:r>
            <a:endParaRPr lang="en-US" sz="2000" dirty="0">
              <a:solidFill>
                <a:schemeClr val="tx1"/>
              </a:solidFill>
            </a:endParaRPr>
          </a:p>
          <a:p>
            <a:br>
              <a:rPr lang="en-US" dirty="0"/>
            </a:br>
            <a:br>
              <a:rPr lang="en-US" dirty="0"/>
            </a:br>
            <a:r>
              <a:rPr lang="en-US" dirty="0"/>
              <a:t>In times of crisis:</a:t>
            </a:r>
          </a:p>
          <a:p>
            <a:pPr marL="285750" indent="-285750">
              <a:buFont typeface="Arial" panose="020B0604020202020204" pitchFamily="34" charset="0"/>
              <a:buChar char="•"/>
            </a:pPr>
            <a:r>
              <a:rPr lang="en-US" dirty="0"/>
              <a:t>Mis-coordination costs RISE !</a:t>
            </a:r>
          </a:p>
          <a:p>
            <a:pPr marL="285750" indent="-285750">
              <a:buFont typeface="Arial" panose="020B0604020202020204" pitchFamily="34" charset="0"/>
              <a:buChar char="•"/>
            </a:pPr>
            <a:r>
              <a:rPr lang="en-US" dirty="0"/>
              <a:t>Anyone interfering with coordination is dangerous!</a:t>
            </a:r>
          </a:p>
          <a:p>
            <a:pPr marL="285750" indent="-285750">
              <a:buFont typeface="Arial" panose="020B0604020202020204" pitchFamily="34" charset="0"/>
              <a:buChar char="•"/>
            </a:pPr>
            <a:r>
              <a:rPr lang="en-US" dirty="0"/>
              <a:t>Thus, the </a:t>
            </a:r>
            <a:r>
              <a:rPr lang="en-US" i="1" dirty="0">
                <a:solidFill>
                  <a:srgbClr val="FF0000"/>
                </a:solidFill>
              </a:rPr>
              <a:t>defenses</a:t>
            </a:r>
            <a:r>
              <a:rPr lang="en-US" dirty="0">
                <a:solidFill>
                  <a:srgbClr val="FF0000"/>
                </a:solidFill>
              </a:rPr>
              <a:t> of the </a:t>
            </a:r>
            <a:r>
              <a:rPr lang="en-US" b="1" i="1" u="sng" dirty="0">
                <a:solidFill>
                  <a:srgbClr val="FF0000"/>
                </a:solidFill>
              </a:rPr>
              <a:t>Status Quo</a:t>
            </a:r>
            <a:r>
              <a:rPr lang="en-US" dirty="0"/>
              <a:t> greatly increase.</a:t>
            </a:r>
            <a:endParaRPr lang="en-US" b="1" i="1" u="sng" dirty="0"/>
          </a:p>
        </p:txBody>
      </p:sp>
      <p:sp>
        <p:nvSpPr>
          <p:cNvPr id="11" name="Rectangle 10">
            <a:extLst>
              <a:ext uri="{FF2B5EF4-FFF2-40B4-BE49-F238E27FC236}">
                <a16:creationId xmlns:a16="http://schemas.microsoft.com/office/drawing/2014/main" id="{16952861-A6BC-469B-8F96-A79CAB63EB15}"/>
              </a:ext>
            </a:extLst>
          </p:cNvPr>
          <p:cNvSpPr/>
          <p:nvPr/>
        </p:nvSpPr>
        <p:spPr>
          <a:xfrm>
            <a:off x="1088541" y="4686416"/>
            <a:ext cx="5961277" cy="13321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8EC5008C-70E8-459A-B25F-FEBF53350851}"/>
              </a:ext>
            </a:extLst>
          </p:cNvPr>
          <p:cNvPicPr>
            <a:picLocks noChangeAspect="1"/>
          </p:cNvPicPr>
          <p:nvPr/>
        </p:nvPicPr>
        <p:blipFill>
          <a:blip r:embed="rId6"/>
          <a:stretch>
            <a:fillRect/>
          </a:stretch>
        </p:blipFill>
        <p:spPr>
          <a:xfrm>
            <a:off x="1212689" y="4847373"/>
            <a:ext cx="5733808" cy="917759"/>
          </a:xfrm>
          <a:prstGeom prst="rect">
            <a:avLst/>
          </a:prstGeom>
          <a:ln>
            <a:solidFill>
              <a:schemeClr val="tx1"/>
            </a:solidFill>
          </a:ln>
        </p:spPr>
      </p:pic>
      <p:cxnSp>
        <p:nvCxnSpPr>
          <p:cNvPr id="14" name="Straight Arrow Connector 13">
            <a:extLst>
              <a:ext uri="{FF2B5EF4-FFF2-40B4-BE49-F238E27FC236}">
                <a16:creationId xmlns:a16="http://schemas.microsoft.com/office/drawing/2014/main" id="{06016384-0BAB-4A04-AD70-80C176F19743}"/>
              </a:ext>
            </a:extLst>
          </p:cNvPr>
          <p:cNvCxnSpPr>
            <a:cxnSpLocks/>
          </p:cNvCxnSpPr>
          <p:nvPr/>
        </p:nvCxnSpPr>
        <p:spPr>
          <a:xfrm>
            <a:off x="2890818" y="3907160"/>
            <a:ext cx="735609" cy="10778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64920CF5-CC5F-4769-841C-07F6E88A4878}"/>
              </a:ext>
            </a:extLst>
          </p:cNvPr>
          <p:cNvPicPr>
            <a:picLocks noChangeAspect="1"/>
          </p:cNvPicPr>
          <p:nvPr/>
        </p:nvPicPr>
        <p:blipFill>
          <a:blip r:embed="rId7"/>
          <a:stretch>
            <a:fillRect/>
          </a:stretch>
        </p:blipFill>
        <p:spPr>
          <a:xfrm>
            <a:off x="6301708" y="955918"/>
            <a:ext cx="2334496" cy="3510455"/>
          </a:xfrm>
          <a:prstGeom prst="rect">
            <a:avLst/>
          </a:prstGeom>
        </p:spPr>
      </p:pic>
    </p:spTree>
    <p:extLst>
      <p:ext uri="{BB962C8B-B14F-4D97-AF65-F5344CB8AC3E}">
        <p14:creationId xmlns:p14="http://schemas.microsoft.com/office/powerpoint/2010/main" val="1475784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B93E-EF4A-4141-805F-4DA05BCDFAF0}"/>
              </a:ext>
            </a:extLst>
          </p:cNvPr>
          <p:cNvSpPr>
            <a:spLocks noGrp="1"/>
          </p:cNvSpPr>
          <p:nvPr>
            <p:ph type="title"/>
          </p:nvPr>
        </p:nvSpPr>
        <p:spPr>
          <a:xfrm>
            <a:off x="556222" y="324009"/>
            <a:ext cx="7886700" cy="1325563"/>
          </a:xfrm>
        </p:spPr>
        <p:txBody>
          <a:bodyPr/>
          <a:lstStyle/>
          <a:p>
            <a:r>
              <a:rPr lang="en-US" b="1" dirty="0"/>
              <a:t>Voting – Your Civi</a:t>
            </a:r>
            <a:r>
              <a:rPr lang="en-US" b="1" baseline="0" dirty="0"/>
              <a:t>c Duty</a:t>
            </a:r>
            <a:endParaRPr lang="en-US" b="1" dirty="0"/>
          </a:p>
        </p:txBody>
      </p:sp>
      <p:sp>
        <p:nvSpPr>
          <p:cNvPr id="3" name="Content Placeholder 2">
            <a:extLst>
              <a:ext uri="{FF2B5EF4-FFF2-40B4-BE49-F238E27FC236}">
                <a16:creationId xmlns:a16="http://schemas.microsoft.com/office/drawing/2014/main" id="{F79AC6D7-A64C-4E5C-A3ED-E9164A2172AE}"/>
              </a:ext>
            </a:extLst>
          </p:cNvPr>
          <p:cNvSpPr>
            <a:spLocks noGrp="1"/>
          </p:cNvSpPr>
          <p:nvPr>
            <p:ph idx="1"/>
          </p:nvPr>
        </p:nvSpPr>
        <p:spPr>
          <a:xfrm>
            <a:off x="260350" y="1592264"/>
            <a:ext cx="8623300" cy="4900610"/>
          </a:xfrm>
        </p:spPr>
        <p:txBody>
          <a:bodyPr>
            <a:normAutofit/>
          </a:bodyPr>
          <a:lstStyle/>
          <a:p>
            <a:pPr lvl="0"/>
            <a:r>
              <a:rPr lang="en-US" dirty="0"/>
              <a:t>Knowledge Cost – too high</a:t>
            </a:r>
          </a:p>
          <a:p>
            <a:pPr lvl="1"/>
            <a:r>
              <a:rPr lang="en-US" dirty="0"/>
              <a:t> </a:t>
            </a:r>
            <a:r>
              <a:rPr lang="en-US" b="1" u="sng" dirty="0"/>
              <a:t>existing option</a:t>
            </a:r>
            <a:r>
              <a:rPr lang="en-US" dirty="0"/>
              <a:t> , the </a:t>
            </a:r>
            <a:r>
              <a:rPr lang="en-US" b="1" u="sng" dirty="0"/>
              <a:t>challenger</a:t>
            </a:r>
            <a:r>
              <a:rPr lang="en-US" dirty="0"/>
              <a:t>, both </a:t>
            </a:r>
            <a:r>
              <a:rPr lang="en-US" b="1" u="sng" dirty="0"/>
              <a:t>plans</a:t>
            </a:r>
            <a:r>
              <a:rPr lang="en-US" dirty="0"/>
              <a:t>, </a:t>
            </a:r>
            <a:r>
              <a:rPr lang="en-US" b="1" u="sng" dirty="0"/>
              <a:t>likelihood</a:t>
            </a:r>
            <a:r>
              <a:rPr lang="en-US" dirty="0"/>
              <a:t> of follow-through, and </a:t>
            </a:r>
            <a:r>
              <a:rPr lang="en-US" b="1" u="sng" dirty="0"/>
              <a:t>effect</a:t>
            </a:r>
            <a:r>
              <a:rPr lang="en-US" dirty="0"/>
              <a:t> of these plans on you.</a:t>
            </a:r>
          </a:p>
          <a:p>
            <a:pPr lvl="0"/>
            <a:r>
              <a:rPr lang="en-US" b="1" i="1" u="sng" dirty="0"/>
              <a:t>Effect</a:t>
            </a:r>
            <a:r>
              <a:rPr lang="en-US" dirty="0"/>
              <a:t> is a complex topic. For some policies, only ultra-specialists know.</a:t>
            </a:r>
          </a:p>
          <a:p>
            <a:pPr lvl="0"/>
            <a:r>
              <a:rPr lang="en-US" dirty="0"/>
              <a:t>71% of Americans can’t even name their Congressional Representative </a:t>
            </a:r>
            <a:r>
              <a:rPr lang="en-US" sz="1800" dirty="0"/>
              <a:t>(</a:t>
            </a:r>
            <a:r>
              <a:rPr lang="en-US" sz="1800" dirty="0" err="1"/>
              <a:t>Delli-Carpini</a:t>
            </a:r>
            <a:r>
              <a:rPr lang="en-US" sz="1800" dirty="0"/>
              <a:t> and </a:t>
            </a:r>
            <a:r>
              <a:rPr lang="en-US" sz="1800" dirty="0" err="1"/>
              <a:t>Keeter</a:t>
            </a:r>
            <a:r>
              <a:rPr lang="en-US" sz="1800" dirty="0"/>
              <a:t> (1997))</a:t>
            </a:r>
            <a:r>
              <a:rPr lang="en-US" dirty="0"/>
              <a:t>,</a:t>
            </a:r>
          </a:p>
          <a:p>
            <a:pPr lvl="1"/>
            <a:r>
              <a:rPr lang="en-US" sz="2000" dirty="0"/>
              <a:t>let alone the challenger or any proposed policies or voting records (or any State Senators, </a:t>
            </a:r>
            <a:r>
              <a:rPr lang="en-US" sz="2000" dirty="0" err="1"/>
              <a:t>etc</a:t>
            </a:r>
            <a:r>
              <a:rPr lang="en-US" sz="2000" dirty="0"/>
              <a:t>).</a:t>
            </a:r>
          </a:p>
          <a:p>
            <a:pPr lvl="0"/>
            <a:r>
              <a:rPr lang="en-US" dirty="0"/>
              <a:t>Story: Lobbyists on a Plane</a:t>
            </a:r>
          </a:p>
        </p:txBody>
      </p:sp>
      <p:sp>
        <p:nvSpPr>
          <p:cNvPr id="4" name="Footer Placeholder 3">
            <a:extLst>
              <a:ext uri="{FF2B5EF4-FFF2-40B4-BE49-F238E27FC236}">
                <a16:creationId xmlns:a16="http://schemas.microsoft.com/office/drawing/2014/main" id="{DAC607AB-C666-46A3-A0FF-8E13132CA117}"/>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38D782DB-996B-4618-A168-90CBAB394609}"/>
              </a:ext>
            </a:extLst>
          </p:cNvPr>
          <p:cNvSpPr>
            <a:spLocks noGrp="1"/>
          </p:cNvSpPr>
          <p:nvPr>
            <p:ph type="sldNum" sz="quarter" idx="12"/>
          </p:nvPr>
        </p:nvSpPr>
        <p:spPr/>
        <p:txBody>
          <a:bodyPr/>
          <a:lstStyle/>
          <a:p>
            <a:fld id="{1A10F235-9555-41B0-B8E9-2A55BD748559}" type="slidenum">
              <a:rPr lang="en-US" smtClean="0"/>
              <a:t>26</a:t>
            </a:fld>
            <a:endParaRPr lang="en-US"/>
          </a:p>
        </p:txBody>
      </p:sp>
    </p:spTree>
    <p:extLst>
      <p:ext uri="{BB962C8B-B14F-4D97-AF65-F5344CB8AC3E}">
        <p14:creationId xmlns:p14="http://schemas.microsoft.com/office/powerpoint/2010/main" val="1048896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C15C5-A825-450F-9411-D668AFE73C5D}"/>
              </a:ext>
            </a:extLst>
          </p:cNvPr>
          <p:cNvSpPr>
            <a:spLocks noGrp="1"/>
          </p:cNvSpPr>
          <p:nvPr>
            <p:ph type="title"/>
          </p:nvPr>
        </p:nvSpPr>
        <p:spPr>
          <a:xfrm>
            <a:off x="425450" y="238126"/>
            <a:ext cx="8585200"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kern="1200" dirty="0">
                <a:solidFill>
                  <a:schemeClr val="tx1"/>
                </a:solidFill>
                <a:effectLst/>
                <a:latin typeface="+mj-lt"/>
                <a:ea typeface="+mj-ea"/>
                <a:cs typeface="+mj-cs"/>
              </a:rPr>
              <a:t>Voting – Multifactor-ness of “Electability”</a:t>
            </a:r>
            <a:endParaRPr lang="en-US" dirty="0"/>
          </a:p>
        </p:txBody>
      </p:sp>
      <p:sp>
        <p:nvSpPr>
          <p:cNvPr id="3" name="Content Placeholder 2">
            <a:extLst>
              <a:ext uri="{FF2B5EF4-FFF2-40B4-BE49-F238E27FC236}">
                <a16:creationId xmlns:a16="http://schemas.microsoft.com/office/drawing/2014/main" id="{93C57C35-02C2-400F-96CA-B7B6FD8985B8}"/>
              </a:ext>
            </a:extLst>
          </p:cNvPr>
          <p:cNvSpPr>
            <a:spLocks noGrp="1"/>
          </p:cNvSpPr>
          <p:nvPr>
            <p:ph idx="1"/>
          </p:nvPr>
        </p:nvSpPr>
        <p:spPr>
          <a:xfrm>
            <a:off x="279400" y="1626395"/>
            <a:ext cx="8585200" cy="4667250"/>
          </a:xfrm>
        </p:spPr>
        <p:txBody>
          <a:bodyPr>
            <a:normAutofit fontScale="92500" lnSpcReduction="10000"/>
          </a:bodyPr>
          <a:lstStyle/>
          <a:p>
            <a:pPr lvl="0"/>
            <a:r>
              <a:rPr lang="en-US" dirty="0"/>
              <a:t>Arrow impossibility result: voting = paradox</a:t>
            </a:r>
          </a:p>
          <a:p>
            <a:pPr lvl="1"/>
            <a:r>
              <a:rPr lang="en-US" dirty="0"/>
              <a:t>While you have more than one voter, and a deterministic aggregation process (technicalities), you can only have one of the following two:</a:t>
            </a:r>
          </a:p>
          <a:p>
            <a:pPr lvl="2"/>
            <a:r>
              <a:rPr lang="en-US" b="1" dirty="0"/>
              <a:t>Pareto efficiency </a:t>
            </a:r>
            <a:r>
              <a:rPr lang="en-US" dirty="0"/>
              <a:t>– you can’t hurt an option when </a:t>
            </a:r>
            <a:r>
              <a:rPr lang="en-US" i="1" dirty="0"/>
              <a:t>everyone</a:t>
            </a:r>
            <a:r>
              <a:rPr lang="en-US" dirty="0"/>
              <a:t> ranks it higher</a:t>
            </a:r>
          </a:p>
          <a:p>
            <a:pPr lvl="2"/>
            <a:r>
              <a:rPr lang="en-US" b="1" dirty="0"/>
              <a:t>Irrelevant alternatives </a:t>
            </a:r>
            <a:r>
              <a:rPr lang="en-US" dirty="0"/>
              <a:t>really are irrelevant – you can’t hurt an option by re-ranking the set of options below or above it. Stalin vs Hitler.</a:t>
            </a:r>
          </a:p>
          <a:p>
            <a:pPr lvl="0"/>
            <a:r>
              <a:rPr lang="en-US" dirty="0"/>
              <a:t>Arrow’s result leads to </a:t>
            </a:r>
            <a:r>
              <a:rPr lang="en-US" b="1" dirty="0"/>
              <a:t>strategic voting</a:t>
            </a:r>
            <a:endParaRPr lang="en-US" dirty="0"/>
          </a:p>
          <a:p>
            <a:pPr lvl="1"/>
            <a:r>
              <a:rPr lang="en-US" dirty="0"/>
              <a:t>If Jeb Bush had run, would have </a:t>
            </a:r>
            <a:r>
              <a:rPr lang="en-US" b="1" dirty="0"/>
              <a:t>split the vote</a:t>
            </a:r>
          </a:p>
          <a:p>
            <a:pPr lvl="1"/>
            <a:r>
              <a:rPr lang="en-US" dirty="0"/>
              <a:t>When vote is split,</a:t>
            </a:r>
            <a:r>
              <a:rPr lang="en-US" b="1" dirty="0"/>
              <a:t> votes cast for a ‘lost cause’ do not contribute </a:t>
            </a:r>
            <a:r>
              <a:rPr lang="en-US" dirty="0"/>
              <a:t>at all to </a:t>
            </a:r>
            <a:r>
              <a:rPr lang="en-US" i="1" dirty="0"/>
              <a:t>The Battle </a:t>
            </a:r>
            <a:r>
              <a:rPr lang="en-US" dirty="0"/>
              <a:t>that really matters.</a:t>
            </a:r>
          </a:p>
          <a:p>
            <a:pPr lvl="1"/>
            <a:r>
              <a:rPr lang="en-US" dirty="0"/>
              <a:t>Electability – knowledge that </a:t>
            </a:r>
            <a:r>
              <a:rPr lang="en-US" i="1" dirty="0"/>
              <a:t>other people</a:t>
            </a:r>
            <a:r>
              <a:rPr lang="en-US" dirty="0"/>
              <a:t> believe that this choice is not a lost cause. (Same as the restaurant example.)</a:t>
            </a:r>
          </a:p>
          <a:p>
            <a:pPr lvl="1"/>
            <a:r>
              <a:rPr lang="en-US" dirty="0"/>
              <a:t>Hence political parties / media have great influence.</a:t>
            </a:r>
          </a:p>
        </p:txBody>
      </p:sp>
      <p:sp>
        <p:nvSpPr>
          <p:cNvPr id="4" name="Footer Placeholder 3">
            <a:extLst>
              <a:ext uri="{FF2B5EF4-FFF2-40B4-BE49-F238E27FC236}">
                <a16:creationId xmlns:a16="http://schemas.microsoft.com/office/drawing/2014/main" id="{C979598D-7C94-4F34-AE51-ADCF3C41E7D8}"/>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8A10D034-C5E1-4619-8B31-E2D891ECBFF8}"/>
              </a:ext>
            </a:extLst>
          </p:cNvPr>
          <p:cNvSpPr>
            <a:spLocks noGrp="1"/>
          </p:cNvSpPr>
          <p:nvPr>
            <p:ph type="sldNum" sz="quarter" idx="12"/>
          </p:nvPr>
        </p:nvSpPr>
        <p:spPr/>
        <p:txBody>
          <a:bodyPr/>
          <a:lstStyle/>
          <a:p>
            <a:fld id="{1A10F235-9555-41B0-B8E9-2A55BD748559}" type="slidenum">
              <a:rPr lang="en-US" smtClean="0"/>
              <a:t>27</a:t>
            </a:fld>
            <a:endParaRPr lang="en-US"/>
          </a:p>
        </p:txBody>
      </p:sp>
    </p:spTree>
    <p:extLst>
      <p:ext uri="{BB962C8B-B14F-4D97-AF65-F5344CB8AC3E}">
        <p14:creationId xmlns:p14="http://schemas.microsoft.com/office/powerpoint/2010/main" val="2454835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29C9-D55A-4458-A030-969F71BF872B}"/>
              </a:ext>
            </a:extLst>
          </p:cNvPr>
          <p:cNvSpPr>
            <a:spLocks noGrp="1"/>
          </p:cNvSpPr>
          <p:nvPr>
            <p:ph type="title"/>
          </p:nvPr>
        </p:nvSpPr>
        <p:spPr/>
        <p:txBody>
          <a:bodyPr/>
          <a:lstStyle/>
          <a:p>
            <a:r>
              <a:rPr lang="en-US" dirty="0"/>
              <a:t>To Solve Governance, We Need:</a:t>
            </a:r>
          </a:p>
        </p:txBody>
      </p:sp>
      <p:sp>
        <p:nvSpPr>
          <p:cNvPr id="3" name="Content Placeholder 2">
            <a:extLst>
              <a:ext uri="{FF2B5EF4-FFF2-40B4-BE49-F238E27FC236}">
                <a16:creationId xmlns:a16="http://schemas.microsoft.com/office/drawing/2014/main" id="{2078A6A2-C75E-411A-960B-9DE9C3B56434}"/>
              </a:ext>
            </a:extLst>
          </p:cNvPr>
          <p:cNvSpPr>
            <a:spLocks noGrp="1"/>
          </p:cNvSpPr>
          <p:nvPr>
            <p:ph idx="1"/>
          </p:nvPr>
        </p:nvSpPr>
        <p:spPr>
          <a:xfrm>
            <a:off x="628650" y="1825625"/>
            <a:ext cx="8096250" cy="2492376"/>
          </a:xfrm>
        </p:spPr>
        <p:txBody>
          <a:bodyPr>
            <a:normAutofit lnSpcReduction="10000"/>
          </a:bodyPr>
          <a:lstStyle/>
          <a:p>
            <a:pPr marL="514350" indent="-514350">
              <a:buFont typeface="+mj-lt"/>
              <a:buAutoNum type="arabicPeriod"/>
            </a:pPr>
            <a:r>
              <a:rPr lang="en-US" dirty="0"/>
              <a:t>A cheap, </a:t>
            </a:r>
            <a:r>
              <a:rPr lang="en-US" b="1" dirty="0"/>
              <a:t>reliable source of information </a:t>
            </a:r>
            <a:r>
              <a:rPr lang="en-US" dirty="0"/>
              <a:t>on who to vote for. </a:t>
            </a:r>
          </a:p>
          <a:p>
            <a:pPr marL="514350" indent="-514350">
              <a:buFont typeface="+mj-lt"/>
              <a:buAutoNum type="arabicPeriod"/>
            </a:pPr>
            <a:r>
              <a:rPr lang="en-US" dirty="0"/>
              <a:t>A way of </a:t>
            </a:r>
            <a:r>
              <a:rPr lang="en-US" b="1" dirty="0"/>
              <a:t>crunching</a:t>
            </a:r>
            <a:r>
              <a:rPr lang="en-US" dirty="0"/>
              <a:t> the multi-</a:t>
            </a:r>
            <a:r>
              <a:rPr lang="en-US" dirty="0" err="1"/>
              <a:t>factorness</a:t>
            </a:r>
            <a:r>
              <a:rPr lang="en-US" dirty="0"/>
              <a:t>, specifically electability, back into a single factor.</a:t>
            </a:r>
          </a:p>
          <a:p>
            <a:pPr marL="514350" indent="-514350">
              <a:buFont typeface="+mj-lt"/>
              <a:buAutoNum type="arabicPeriod"/>
            </a:pPr>
            <a:r>
              <a:rPr lang="en-US" dirty="0"/>
              <a:t>A way of </a:t>
            </a:r>
            <a:r>
              <a:rPr lang="en-US" b="1" dirty="0"/>
              <a:t>preventing capture</a:t>
            </a:r>
            <a:r>
              <a:rPr lang="en-US" dirty="0"/>
              <a:t> of the above processes by lobbyists/cronies.</a:t>
            </a:r>
          </a:p>
        </p:txBody>
      </p:sp>
      <p:sp>
        <p:nvSpPr>
          <p:cNvPr id="4" name="Footer Placeholder 3">
            <a:extLst>
              <a:ext uri="{FF2B5EF4-FFF2-40B4-BE49-F238E27FC236}">
                <a16:creationId xmlns:a16="http://schemas.microsoft.com/office/drawing/2014/main" id="{7EF9FC95-7D7B-4FE3-9B2C-40B5A13BA867}"/>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AA3C5075-C10F-4B3C-B3BD-64FF9B9C2F49}"/>
              </a:ext>
            </a:extLst>
          </p:cNvPr>
          <p:cNvSpPr>
            <a:spLocks noGrp="1"/>
          </p:cNvSpPr>
          <p:nvPr>
            <p:ph type="sldNum" sz="quarter" idx="12"/>
          </p:nvPr>
        </p:nvSpPr>
        <p:spPr/>
        <p:txBody>
          <a:bodyPr/>
          <a:lstStyle/>
          <a:p>
            <a:fld id="{1A10F235-9555-41B0-B8E9-2A55BD748559}" type="slidenum">
              <a:rPr lang="en-US" smtClean="0"/>
              <a:t>28</a:t>
            </a:fld>
            <a:endParaRPr lang="en-US"/>
          </a:p>
        </p:txBody>
      </p:sp>
    </p:spTree>
    <p:extLst>
      <p:ext uri="{BB962C8B-B14F-4D97-AF65-F5344CB8AC3E}">
        <p14:creationId xmlns:p14="http://schemas.microsoft.com/office/powerpoint/2010/main" val="41411292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500" y="78085"/>
            <a:ext cx="8458200" cy="9402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dirty="0">
                <a:effectLst>
                  <a:outerShdw blurRad="38100" dist="38100" dir="2700000" algn="tl">
                    <a:srgbClr val="000000">
                      <a:alpha val="43137"/>
                    </a:srgbClr>
                  </a:outerShdw>
                </a:effectLst>
              </a:rPr>
              <a:t>Bitcoin Hivemind</a:t>
            </a:r>
          </a:p>
        </p:txBody>
      </p:sp>
      <p:sp>
        <p:nvSpPr>
          <p:cNvPr id="5" name="Title 1"/>
          <p:cNvSpPr txBox="1">
            <a:spLocks/>
          </p:cNvSpPr>
          <p:nvPr/>
        </p:nvSpPr>
        <p:spPr>
          <a:xfrm>
            <a:off x="586400" y="861909"/>
            <a:ext cx="7772400" cy="622878"/>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effectLst>
                  <a:outerShdw blurRad="38100" dist="38100" dir="2700000" algn="tl">
                    <a:srgbClr val="000000">
                      <a:alpha val="43137"/>
                    </a:srgbClr>
                  </a:outerShdw>
                </a:effectLst>
              </a:rPr>
              <a:t>Sidechain for P2P Prediction Markets</a:t>
            </a:r>
          </a:p>
        </p:txBody>
      </p:sp>
      <p:sp>
        <p:nvSpPr>
          <p:cNvPr id="2" name="Footer Placeholder 1">
            <a:extLst>
              <a:ext uri="{FF2B5EF4-FFF2-40B4-BE49-F238E27FC236}">
                <a16:creationId xmlns:a16="http://schemas.microsoft.com/office/drawing/2014/main" id="{51E758D6-9FE1-4BA9-A83D-79110EECB2D6}"/>
              </a:ext>
            </a:extLst>
          </p:cNvPr>
          <p:cNvSpPr>
            <a:spLocks noGrp="1"/>
          </p:cNvSpPr>
          <p:nvPr>
            <p:ph type="ftr" sz="quarter" idx="11"/>
          </p:nvPr>
        </p:nvSpPr>
        <p:spPr/>
        <p:txBody>
          <a:bodyPr/>
          <a:lstStyle/>
          <a:p>
            <a:r>
              <a:rPr lang="en-US"/>
              <a:t>www.BitcoinHivemind.com</a:t>
            </a:r>
          </a:p>
        </p:txBody>
      </p:sp>
      <p:sp>
        <p:nvSpPr>
          <p:cNvPr id="3" name="Slide Number Placeholder 2">
            <a:extLst>
              <a:ext uri="{FF2B5EF4-FFF2-40B4-BE49-F238E27FC236}">
                <a16:creationId xmlns:a16="http://schemas.microsoft.com/office/drawing/2014/main" id="{542AEADD-EFC9-4C29-A00A-FE26B7D09366}"/>
              </a:ext>
            </a:extLst>
          </p:cNvPr>
          <p:cNvSpPr>
            <a:spLocks noGrp="1"/>
          </p:cNvSpPr>
          <p:nvPr>
            <p:ph type="sldNum" sz="quarter" idx="12"/>
          </p:nvPr>
        </p:nvSpPr>
        <p:spPr/>
        <p:txBody>
          <a:bodyPr/>
          <a:lstStyle/>
          <a:p>
            <a:fld id="{1A10F235-9555-41B0-B8E9-2A55BD748559}" type="slidenum">
              <a:rPr lang="en-US" smtClean="0"/>
              <a:t>29</a:t>
            </a:fld>
            <a:endParaRPr lang="en-US"/>
          </a:p>
        </p:txBody>
      </p:sp>
      <p:sp>
        <p:nvSpPr>
          <p:cNvPr id="6" name="Content Placeholder 2">
            <a:extLst>
              <a:ext uri="{FF2B5EF4-FFF2-40B4-BE49-F238E27FC236}">
                <a16:creationId xmlns:a16="http://schemas.microsoft.com/office/drawing/2014/main" id="{25A31ACF-7E3F-4B5E-A66D-69AC74A4C781}"/>
              </a:ext>
            </a:extLst>
          </p:cNvPr>
          <p:cNvSpPr txBox="1">
            <a:spLocks/>
          </p:cNvSpPr>
          <p:nvPr/>
        </p:nvSpPr>
        <p:spPr>
          <a:xfrm>
            <a:off x="580518" y="5082250"/>
            <a:ext cx="8121182" cy="1615246"/>
          </a:xfrm>
          <a:prstGeom prst="rect">
            <a:avLst/>
          </a:prstGeom>
          <a:solidFill>
            <a:schemeClr val="bg1">
              <a:lumMod val="95000"/>
            </a:schemeClr>
          </a:solidFill>
          <a:ln>
            <a:solidFill>
              <a:schemeClr val="tx1"/>
            </a:solidFill>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3200" dirty="0"/>
              <a:t>“There are only a few people alive today worth listening to. Robin Hanson is one of them.”</a:t>
            </a:r>
          </a:p>
          <a:p>
            <a:pPr lvl="1"/>
            <a:r>
              <a:rPr lang="en-US" dirty="0"/>
              <a:t>– Ralph Merkle, </a:t>
            </a:r>
            <a:r>
              <a:rPr lang="en-US" sz="1800" dirty="0"/>
              <a:t>co-inventor of asymmetric (public/private) key cryptography, inventor of cryptographic hashing, and of the Merkle tree.</a:t>
            </a:r>
            <a:endParaRPr lang="en-US" dirty="0"/>
          </a:p>
        </p:txBody>
      </p:sp>
      <p:pic>
        <p:nvPicPr>
          <p:cNvPr id="7" name="Picture 6">
            <a:extLst>
              <a:ext uri="{FF2B5EF4-FFF2-40B4-BE49-F238E27FC236}">
                <a16:creationId xmlns:a16="http://schemas.microsoft.com/office/drawing/2014/main" id="{8E164012-9171-49D3-A8C6-0657A7295372}"/>
              </a:ext>
            </a:extLst>
          </p:cNvPr>
          <p:cNvPicPr>
            <a:picLocks noChangeAspect="1"/>
          </p:cNvPicPr>
          <p:nvPr/>
        </p:nvPicPr>
        <p:blipFill rotWithShape="1">
          <a:blip r:embed="rId2"/>
          <a:srcRect t="30443"/>
          <a:stretch/>
        </p:blipFill>
        <p:spPr>
          <a:xfrm>
            <a:off x="1786550" y="1719535"/>
            <a:ext cx="5372100" cy="3087375"/>
          </a:xfrm>
          <a:prstGeom prst="rect">
            <a:avLst/>
          </a:prstGeom>
          <a:ln>
            <a:solidFill>
              <a:schemeClr val="tx1"/>
            </a:solidFill>
          </a:ln>
        </p:spPr>
      </p:pic>
    </p:spTree>
    <p:extLst>
      <p:ext uri="{BB962C8B-B14F-4D97-AF65-F5344CB8AC3E}">
        <p14:creationId xmlns:p14="http://schemas.microsoft.com/office/powerpoint/2010/main" val="3787516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8B0E-9099-4856-87A0-EA592FD1D85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D8AF8C5-49CC-4977-9A81-E75138FEBFD3}"/>
              </a:ext>
            </a:extLst>
          </p:cNvPr>
          <p:cNvSpPr>
            <a:spLocks noGrp="1"/>
          </p:cNvSpPr>
          <p:nvPr>
            <p:ph idx="1"/>
          </p:nvPr>
        </p:nvSpPr>
        <p:spPr>
          <a:xfrm>
            <a:off x="628650" y="1626449"/>
            <a:ext cx="7886700" cy="4351338"/>
          </a:xfrm>
        </p:spPr>
        <p:txBody>
          <a:bodyPr/>
          <a:lstStyle/>
          <a:p>
            <a:pPr marL="514350" indent="-514350">
              <a:buFont typeface="+mj-lt"/>
              <a:buAutoNum type="arabicPeriod"/>
            </a:pPr>
            <a:r>
              <a:rPr lang="en-US" dirty="0"/>
              <a:t>Moral Objections to Governance (Speech)</a:t>
            </a:r>
          </a:p>
          <a:p>
            <a:pPr marL="514350" indent="-514350">
              <a:buFont typeface="+mj-lt"/>
              <a:buAutoNum type="arabicPeriod"/>
            </a:pPr>
            <a:r>
              <a:rPr lang="en-US" dirty="0"/>
              <a:t>How Society Reacts to Problems (An Analogy)</a:t>
            </a:r>
          </a:p>
          <a:p>
            <a:pPr marL="514350" indent="-514350">
              <a:buFont typeface="+mj-lt"/>
              <a:buAutoNum type="arabicPeriod"/>
            </a:pPr>
            <a:r>
              <a:rPr lang="en-US" dirty="0"/>
              <a:t>Why Governance is Hard (A Diagnosis)</a:t>
            </a:r>
          </a:p>
          <a:p>
            <a:pPr marL="514350" indent="-514350">
              <a:buFont typeface="+mj-lt"/>
              <a:buAutoNum type="arabicPeriod"/>
            </a:pPr>
            <a:r>
              <a:rPr lang="en-US" dirty="0"/>
              <a:t>What Prediction Markets Are (An Institution)</a:t>
            </a:r>
          </a:p>
          <a:p>
            <a:pPr marL="514350" indent="-514350">
              <a:buFont typeface="+mj-lt"/>
              <a:buAutoNum type="arabicPeriod"/>
            </a:pPr>
            <a:r>
              <a:rPr lang="en-US" dirty="0"/>
              <a:t>Blockchain </a:t>
            </a:r>
            <a:r>
              <a:rPr lang="en-US" i="1" u="sng" dirty="0"/>
              <a:t>Conditional Prediction Markets</a:t>
            </a:r>
            <a:r>
              <a:rPr lang="en-US" dirty="0"/>
              <a:t> – Solution to Governance</a:t>
            </a:r>
          </a:p>
          <a:p>
            <a:pPr marL="514350" indent="-514350">
              <a:buFont typeface="+mj-lt"/>
              <a:buAutoNum type="arabicPeriod"/>
            </a:pPr>
            <a:r>
              <a:rPr lang="en-US" dirty="0"/>
              <a:t>Getting Practical</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39FCFD08-D5EC-48C5-81D2-B98448FE776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26FC0E66-FB77-4E21-8EDA-0B1188C56186}"/>
              </a:ext>
            </a:extLst>
          </p:cNvPr>
          <p:cNvSpPr>
            <a:spLocks noGrp="1"/>
          </p:cNvSpPr>
          <p:nvPr>
            <p:ph type="sldNum" sz="quarter" idx="12"/>
          </p:nvPr>
        </p:nvSpPr>
        <p:spPr/>
        <p:txBody>
          <a:bodyPr/>
          <a:lstStyle/>
          <a:p>
            <a:fld id="{1A10F235-9555-41B0-B8E9-2A55BD748559}" type="slidenum">
              <a:rPr lang="en-US" smtClean="0"/>
              <a:t>3</a:t>
            </a:fld>
            <a:endParaRPr lang="en-US"/>
          </a:p>
        </p:txBody>
      </p:sp>
    </p:spTree>
    <p:extLst>
      <p:ext uri="{BB962C8B-B14F-4D97-AF65-F5344CB8AC3E}">
        <p14:creationId xmlns:p14="http://schemas.microsoft.com/office/powerpoint/2010/main" val="4747121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8B0E-9099-4856-87A0-EA592FD1D85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D8AF8C5-49CC-4977-9A81-E75138FEBFD3}"/>
              </a:ext>
            </a:extLst>
          </p:cNvPr>
          <p:cNvSpPr>
            <a:spLocks noGrp="1"/>
          </p:cNvSpPr>
          <p:nvPr>
            <p:ph idx="1"/>
          </p:nvPr>
        </p:nvSpPr>
        <p:spPr>
          <a:xfrm>
            <a:off x="628650" y="1626449"/>
            <a:ext cx="7886700" cy="4351338"/>
          </a:xfrm>
        </p:spPr>
        <p:txBody>
          <a:bodyPr/>
          <a:lstStyle/>
          <a:p>
            <a:pPr marL="514350" indent="-514350">
              <a:buFont typeface="+mj-lt"/>
              <a:buAutoNum type="arabicPeriod"/>
            </a:pPr>
            <a:r>
              <a:rPr lang="en-US" dirty="0"/>
              <a:t>Moral Objections to Governance (Speech)</a:t>
            </a:r>
          </a:p>
          <a:p>
            <a:pPr marL="514350" indent="-514350">
              <a:buFont typeface="+mj-lt"/>
              <a:buAutoNum type="arabicPeriod"/>
            </a:pPr>
            <a:r>
              <a:rPr lang="en-US" dirty="0"/>
              <a:t>How Society Reacts to Problems (An Analogy)</a:t>
            </a:r>
          </a:p>
          <a:p>
            <a:pPr marL="514350" indent="-514350">
              <a:buFont typeface="+mj-lt"/>
              <a:buAutoNum type="arabicPeriod"/>
            </a:pPr>
            <a:r>
              <a:rPr lang="en-US" dirty="0"/>
              <a:t>Why Governance is Hard (A Diagnosis)</a:t>
            </a:r>
          </a:p>
          <a:p>
            <a:pPr marL="514350" indent="-514350">
              <a:buFont typeface="+mj-lt"/>
              <a:buAutoNum type="arabicPeriod"/>
            </a:pPr>
            <a:r>
              <a:rPr lang="en-US" dirty="0"/>
              <a:t>What Prediction Markets Are (An Institution)</a:t>
            </a:r>
          </a:p>
          <a:p>
            <a:pPr marL="514350" indent="-514350">
              <a:buFont typeface="+mj-lt"/>
              <a:buAutoNum type="arabicPeriod"/>
            </a:pPr>
            <a:r>
              <a:rPr lang="en-US" dirty="0"/>
              <a:t>Blockchain </a:t>
            </a:r>
            <a:r>
              <a:rPr lang="en-US" i="1" u="sng" dirty="0"/>
              <a:t>Conditional Prediction Markets</a:t>
            </a:r>
            <a:r>
              <a:rPr lang="en-US" dirty="0"/>
              <a:t> – Solution to Governance</a:t>
            </a:r>
          </a:p>
          <a:p>
            <a:pPr marL="514350" indent="-514350">
              <a:buFont typeface="+mj-lt"/>
              <a:buAutoNum type="arabicPeriod"/>
            </a:pPr>
            <a:r>
              <a:rPr lang="en-US" dirty="0"/>
              <a:t>Getting Practical</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39FCFD08-D5EC-48C5-81D2-B98448FE776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26FC0E66-FB77-4E21-8EDA-0B1188C56186}"/>
              </a:ext>
            </a:extLst>
          </p:cNvPr>
          <p:cNvSpPr>
            <a:spLocks noGrp="1"/>
          </p:cNvSpPr>
          <p:nvPr>
            <p:ph type="sldNum" sz="quarter" idx="12"/>
          </p:nvPr>
        </p:nvSpPr>
        <p:spPr/>
        <p:txBody>
          <a:bodyPr/>
          <a:lstStyle/>
          <a:p>
            <a:fld id="{1A10F235-9555-41B0-B8E9-2A55BD748559}" type="slidenum">
              <a:rPr lang="en-US" smtClean="0"/>
              <a:t>30</a:t>
            </a:fld>
            <a:endParaRPr lang="en-US"/>
          </a:p>
        </p:txBody>
      </p:sp>
      <p:sp>
        <p:nvSpPr>
          <p:cNvPr id="6" name="Rectangle: Rounded Corners 5">
            <a:extLst>
              <a:ext uri="{FF2B5EF4-FFF2-40B4-BE49-F238E27FC236}">
                <a16:creationId xmlns:a16="http://schemas.microsoft.com/office/drawing/2014/main" id="{ADAEEFF3-365B-4BC0-8F0C-8BEA6FB382CC}"/>
              </a:ext>
            </a:extLst>
          </p:cNvPr>
          <p:cNvSpPr/>
          <p:nvPr/>
        </p:nvSpPr>
        <p:spPr>
          <a:xfrm>
            <a:off x="535131" y="3153640"/>
            <a:ext cx="7226877" cy="462396"/>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5851D6-44EA-4D9E-9600-FFB819C8452F}"/>
              </a:ext>
            </a:extLst>
          </p:cNvPr>
          <p:cNvSpPr/>
          <p:nvPr/>
        </p:nvSpPr>
        <p:spPr>
          <a:xfrm>
            <a:off x="124691" y="1371600"/>
            <a:ext cx="8390659" cy="169967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E20363-159E-4D0F-B8F0-011614B6B067}"/>
              </a:ext>
            </a:extLst>
          </p:cNvPr>
          <p:cNvSpPr/>
          <p:nvPr/>
        </p:nvSpPr>
        <p:spPr>
          <a:xfrm>
            <a:off x="376670" y="3698405"/>
            <a:ext cx="8390659" cy="3023071"/>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458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noAutofit/>
          </a:bodyPr>
          <a:lstStyle/>
          <a:p>
            <a:r>
              <a:rPr lang="en-US" sz="3200" dirty="0"/>
              <a:t> A ‘prediction market’ is a special kind of derivative.</a:t>
            </a:r>
            <a:br>
              <a:rPr lang="en-US" sz="3200" dirty="0"/>
            </a:br>
            <a:r>
              <a:rPr lang="en-US" sz="3200" dirty="0"/>
              <a:t> </a:t>
            </a:r>
            <a:r>
              <a:rPr lang="en-US" sz="2400" dirty="0"/>
              <a:t>Below: </a:t>
            </a:r>
            <a:r>
              <a:rPr lang="en-US" sz="2400" b="1" dirty="0"/>
              <a:t>event derivative</a:t>
            </a:r>
            <a:r>
              <a:rPr lang="en-US" sz="2400" dirty="0"/>
              <a:t> (InTrade.com) on </a:t>
            </a:r>
            <a:r>
              <a:rPr lang="en-US" sz="2400" u="sng" dirty="0">
                <a:solidFill>
                  <a:srgbClr val="FF0000"/>
                </a:solidFill>
              </a:rPr>
              <a:t>2012 global warming</a:t>
            </a:r>
            <a:endParaRPr lang="en-US" sz="3200" dirty="0"/>
          </a:p>
        </p:txBody>
      </p:sp>
      <p:pic>
        <p:nvPicPr>
          <p:cNvPr id="4"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 y="1371600"/>
            <a:ext cx="849565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914400" y="6324600"/>
            <a:ext cx="6019800" cy="533400"/>
          </a:xfrm>
          <a:prstGeom prst="rect">
            <a:avLst/>
          </a:prstGeom>
          <a:solidFill>
            <a:srgbClr val="666699">
              <a:alpha val="65882"/>
            </a:srgbClr>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dirty="0"/>
              <a:t>Ran from Jan 2011 to End of 2012</a:t>
            </a:r>
          </a:p>
        </p:txBody>
      </p:sp>
      <p:cxnSp>
        <p:nvCxnSpPr>
          <p:cNvPr id="7" name="Straight Arrow Connector 6"/>
          <p:cNvCxnSpPr/>
          <p:nvPr/>
        </p:nvCxnSpPr>
        <p:spPr>
          <a:xfrm flipH="1" flipV="1">
            <a:off x="2590800" y="6096000"/>
            <a:ext cx="762000" cy="342900"/>
          </a:xfrm>
          <a:prstGeom prst="straightConnector1">
            <a:avLst/>
          </a:prstGeom>
          <a:ln w="57150">
            <a:solidFill>
              <a:schemeClr val="dk1">
                <a:shade val="95000"/>
                <a:satMod val="105000"/>
                <a:alpha val="32000"/>
              </a:schemeClr>
            </a:solidFill>
            <a:tailEnd type="arrow"/>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V="1">
            <a:off x="5410200" y="6096000"/>
            <a:ext cx="2667000" cy="342900"/>
          </a:xfrm>
          <a:prstGeom prst="straightConnector1">
            <a:avLst/>
          </a:prstGeom>
          <a:ln w="57150">
            <a:solidFill>
              <a:schemeClr val="dk1">
                <a:shade val="95000"/>
                <a:satMod val="105000"/>
                <a:alpha val="32000"/>
              </a:schemeClr>
            </a:solidFill>
            <a:tailEnd type="arrow"/>
          </a:ln>
        </p:spPr>
        <p:style>
          <a:lnRef idx="1">
            <a:schemeClr val="dk1"/>
          </a:lnRef>
          <a:fillRef idx="0">
            <a:schemeClr val="dk1"/>
          </a:fillRef>
          <a:effectRef idx="0">
            <a:schemeClr val="dk1"/>
          </a:effectRef>
          <a:fontRef idx="minor">
            <a:schemeClr val="tx1"/>
          </a:fontRef>
        </p:style>
      </p:cxnSp>
      <p:sp>
        <p:nvSpPr>
          <p:cNvPr id="8" name="Title 1"/>
          <p:cNvSpPr txBox="1">
            <a:spLocks/>
          </p:cNvSpPr>
          <p:nvPr/>
        </p:nvSpPr>
        <p:spPr>
          <a:xfrm>
            <a:off x="5105400" y="1905000"/>
            <a:ext cx="2971800" cy="639462"/>
          </a:xfrm>
          <a:prstGeom prst="rect">
            <a:avLst/>
          </a:prstGeom>
          <a:solidFill>
            <a:srgbClr val="666699"/>
          </a:solidFill>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000" dirty="0"/>
              <a:t>Worth $100 if 2012 is the warmest year on record.</a:t>
            </a:r>
          </a:p>
        </p:txBody>
      </p:sp>
      <p:cxnSp>
        <p:nvCxnSpPr>
          <p:cNvPr id="9" name="Straight Arrow Connector 8"/>
          <p:cNvCxnSpPr/>
          <p:nvPr/>
        </p:nvCxnSpPr>
        <p:spPr>
          <a:xfrm flipH="1" flipV="1">
            <a:off x="3886200" y="2053281"/>
            <a:ext cx="1371600" cy="342900"/>
          </a:xfrm>
          <a:prstGeom prst="straightConnector1">
            <a:avLst/>
          </a:prstGeom>
          <a:ln w="57150">
            <a:solidFill>
              <a:schemeClr val="dk1">
                <a:shade val="95000"/>
                <a:satMod val="105000"/>
                <a:alpha val="32000"/>
              </a:schemeClr>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6248400" y="2205681"/>
            <a:ext cx="2438400" cy="1147119"/>
          </a:xfrm>
          <a:prstGeom prst="straightConnector1">
            <a:avLst/>
          </a:prstGeom>
          <a:ln w="57150">
            <a:solidFill>
              <a:schemeClr val="dk1">
                <a:shade val="95000"/>
                <a:satMod val="105000"/>
                <a:alpha val="32000"/>
              </a:schemeClr>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D8F1B18A-7B33-4451-A060-F77B2D8DCEF9}"/>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57F5C46A-9129-4FBB-9D8D-610FC1FF212A}"/>
              </a:ext>
            </a:extLst>
          </p:cNvPr>
          <p:cNvSpPr>
            <a:spLocks noGrp="1"/>
          </p:cNvSpPr>
          <p:nvPr>
            <p:ph type="sldNum" sz="quarter" idx="12"/>
          </p:nvPr>
        </p:nvSpPr>
        <p:spPr/>
        <p:txBody>
          <a:bodyPr/>
          <a:lstStyle/>
          <a:p>
            <a:fld id="{1A10F235-9555-41B0-B8E9-2A55BD748559}" type="slidenum">
              <a:rPr lang="en-US" smtClean="0"/>
              <a:t>31</a:t>
            </a:fld>
            <a:endParaRPr lang="en-US"/>
          </a:p>
        </p:txBody>
      </p:sp>
    </p:spTree>
    <p:extLst>
      <p:ext uri="{BB962C8B-B14F-4D97-AF65-F5344CB8AC3E}">
        <p14:creationId xmlns:p14="http://schemas.microsoft.com/office/powerpoint/2010/main" val="1484288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5350270"/>
            <a:ext cx="1668994" cy="958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76200"/>
            <a:ext cx="8229600" cy="838200"/>
          </a:xfrm>
        </p:spPr>
        <p:txBody>
          <a:bodyPr/>
          <a:lstStyle/>
          <a:p>
            <a:r>
              <a:rPr lang="en-US" dirty="0"/>
              <a:t>Event Derivatives</a:t>
            </a:r>
          </a:p>
        </p:txBody>
      </p:sp>
      <p:graphicFrame>
        <p:nvGraphicFramePr>
          <p:cNvPr id="6" name="Table 5"/>
          <p:cNvGraphicFramePr>
            <a:graphicFrameLocks noGrp="1"/>
          </p:cNvGraphicFramePr>
          <p:nvPr>
            <p:extLst/>
          </p:nvPr>
        </p:nvGraphicFramePr>
        <p:xfrm>
          <a:off x="1600200" y="820578"/>
          <a:ext cx="7391400" cy="5945891"/>
        </p:xfrm>
        <a:graphic>
          <a:graphicData uri="http://schemas.openxmlformats.org/drawingml/2006/table">
            <a:tbl>
              <a:tblPr firstRow="1" bandRow="1">
                <a:tableStyleId>{5C22544A-7EE6-4342-B048-85BDC9FD1C3A}</a:tableStyleId>
              </a:tblPr>
              <a:tblGrid>
                <a:gridCol w="1968001">
                  <a:extLst>
                    <a:ext uri="{9D8B030D-6E8A-4147-A177-3AD203B41FA5}">
                      <a16:colId xmlns:a16="http://schemas.microsoft.com/office/drawing/2014/main" val="20000"/>
                    </a:ext>
                  </a:extLst>
                </a:gridCol>
                <a:gridCol w="5423399">
                  <a:extLst>
                    <a:ext uri="{9D8B030D-6E8A-4147-A177-3AD203B41FA5}">
                      <a16:colId xmlns:a16="http://schemas.microsoft.com/office/drawing/2014/main" val="20001"/>
                    </a:ext>
                  </a:extLst>
                </a:gridCol>
              </a:tblGrid>
              <a:tr h="777240">
                <a:tc>
                  <a:txBody>
                    <a:bodyPr/>
                    <a:lstStyle/>
                    <a:p>
                      <a:r>
                        <a:rPr lang="en-US" sz="2000" dirty="0"/>
                        <a:t>Finance</a:t>
                      </a:r>
                      <a:r>
                        <a:rPr lang="en-US" sz="2000" baseline="0" dirty="0"/>
                        <a:t> Thing</a:t>
                      </a:r>
                      <a:endParaRPr lang="en-US" sz="2000" dirty="0"/>
                    </a:p>
                  </a:txBody>
                  <a:tcPr/>
                </a:tc>
                <a:tc>
                  <a:txBody>
                    <a:bodyPr/>
                    <a:lstStyle/>
                    <a:p>
                      <a:r>
                        <a:rPr lang="en-US" sz="2000" dirty="0"/>
                        <a:t>Interpretation</a:t>
                      </a:r>
                    </a:p>
                  </a:txBody>
                  <a:tcPr/>
                </a:tc>
                <a:extLst>
                  <a:ext uri="{0D108BD9-81ED-4DB2-BD59-A6C34878D82A}">
                    <a16:rowId xmlns:a16="http://schemas.microsoft.com/office/drawing/2014/main" val="10000"/>
                  </a:ext>
                </a:extLst>
              </a:tr>
              <a:tr h="105270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Bond (Debt)</a:t>
                      </a:r>
                      <a:endParaRPr lang="en-US" sz="2000" baseline="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i="0" dirty="0"/>
                        <a:t>“I, Paul</a:t>
                      </a:r>
                      <a:r>
                        <a:rPr lang="en-US" sz="2000" i="0" baseline="0" dirty="0"/>
                        <a:t> Sztorc,</a:t>
                      </a:r>
                      <a:r>
                        <a:rPr lang="en-US" sz="2000" i="0" dirty="0"/>
                        <a:t> owe </a:t>
                      </a:r>
                      <a:r>
                        <a:rPr lang="en-US" sz="2000" i="0" dirty="0">
                          <a:solidFill>
                            <a:schemeClr val="accent3">
                              <a:lumMod val="75000"/>
                            </a:schemeClr>
                          </a:solidFill>
                        </a:rPr>
                        <a:t>$20 </a:t>
                      </a:r>
                      <a:r>
                        <a:rPr lang="en-US" sz="2000" i="0" dirty="0"/>
                        <a:t>to whoever is</a:t>
                      </a:r>
                      <a:r>
                        <a:rPr lang="en-US" sz="2000" i="0" baseline="0" dirty="0"/>
                        <a:t> holding this bond certificate on 03/02/2015.”</a:t>
                      </a:r>
                      <a:endParaRPr lang="en-US" sz="2000" i="0" dirty="0"/>
                    </a:p>
                  </a:txBody>
                  <a:tcPr/>
                </a:tc>
                <a:extLst>
                  <a:ext uri="{0D108BD9-81ED-4DB2-BD59-A6C34878D82A}">
                    <a16:rowId xmlns:a16="http://schemas.microsoft.com/office/drawing/2014/main" val="10001"/>
                  </a:ext>
                </a:extLst>
              </a:tr>
              <a:tr h="12192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Stock (Equity)</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“I, the </a:t>
                      </a:r>
                      <a:r>
                        <a:rPr lang="en-US" sz="2000" baseline="0" dirty="0"/>
                        <a:t>CEO of </a:t>
                      </a:r>
                      <a:r>
                        <a:rPr lang="en-US" sz="2000" b="0" i="0" baseline="0" dirty="0">
                          <a:solidFill>
                            <a:srgbClr val="00B0F0"/>
                          </a:solidFill>
                          <a:effectLst>
                            <a:outerShdw blurRad="38100" dist="38100" dir="2700000" algn="tl">
                              <a:srgbClr val="000000">
                                <a:alpha val="43137"/>
                              </a:srgbClr>
                            </a:outerShdw>
                          </a:effectLst>
                        </a:rPr>
                        <a:t>SztorcCorp</a:t>
                      </a:r>
                      <a:r>
                        <a:rPr lang="en-US" sz="2000" baseline="0" dirty="0"/>
                        <a:t>, owe </a:t>
                      </a:r>
                      <a:r>
                        <a:rPr lang="en-US" sz="2000" baseline="0" dirty="0">
                          <a:solidFill>
                            <a:schemeClr val="accent3">
                              <a:lumMod val="75000"/>
                            </a:schemeClr>
                          </a:solidFill>
                        </a:rPr>
                        <a:t>1/100</a:t>
                      </a:r>
                      <a:r>
                        <a:rPr lang="en-US" sz="2000" baseline="30000" dirty="0">
                          <a:solidFill>
                            <a:schemeClr val="accent3">
                              <a:lumMod val="75000"/>
                            </a:schemeClr>
                          </a:solidFill>
                        </a:rPr>
                        <a:t>th</a:t>
                      </a:r>
                      <a:r>
                        <a:rPr lang="en-US" sz="2000" baseline="0" dirty="0">
                          <a:solidFill>
                            <a:schemeClr val="accent3">
                              <a:lumMod val="75000"/>
                            </a:schemeClr>
                          </a:solidFill>
                        </a:rPr>
                        <a:t> of SztorcCorp’s profits</a:t>
                      </a:r>
                      <a:r>
                        <a:rPr lang="en-US" sz="2000" baseline="0" dirty="0"/>
                        <a:t> </a:t>
                      </a:r>
                      <a:r>
                        <a:rPr lang="en-US" sz="2000" i="0" dirty="0"/>
                        <a:t>to whoever is</a:t>
                      </a:r>
                      <a:r>
                        <a:rPr lang="en-US" sz="2000" i="0" baseline="0" dirty="0"/>
                        <a:t> holding this stock certificate on 03/02/2015.”</a:t>
                      </a:r>
                      <a:endParaRPr lang="en-US" sz="2000" i="0" dirty="0"/>
                    </a:p>
                  </a:txBody>
                  <a:tcPr/>
                </a:tc>
                <a:extLst>
                  <a:ext uri="{0D108BD9-81ED-4DB2-BD59-A6C34878D82A}">
                    <a16:rowId xmlns:a16="http://schemas.microsoft.com/office/drawing/2014/main" val="10002"/>
                  </a:ext>
                </a:extLst>
              </a:tr>
              <a:tr h="106680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Binary Call Option</a:t>
                      </a: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a:t>“I, Paul Sztorc, owe </a:t>
                      </a:r>
                      <a:r>
                        <a:rPr lang="en-US" sz="2000" baseline="0" dirty="0">
                          <a:solidFill>
                            <a:schemeClr val="accent3">
                              <a:lumMod val="75000"/>
                            </a:schemeClr>
                          </a:solidFill>
                        </a:rPr>
                        <a:t>$20 </a:t>
                      </a:r>
                      <a:r>
                        <a:rPr lang="en-US" sz="2000" i="0" dirty="0"/>
                        <a:t>to whoever is</a:t>
                      </a:r>
                      <a:r>
                        <a:rPr lang="en-US" sz="2000" i="0" baseline="0" dirty="0"/>
                        <a:t> holding this </a:t>
                      </a:r>
                      <a:r>
                        <a:rPr lang="en-US" sz="2000" i="0" dirty="0"/>
                        <a:t>Option </a:t>
                      </a:r>
                      <a:r>
                        <a:rPr lang="en-US" sz="2000" i="0" baseline="0" dirty="0"/>
                        <a:t>on 03/02/2015, </a:t>
                      </a:r>
                      <a:r>
                        <a:rPr lang="en-US" sz="2000" b="1" i="0" u="sng" baseline="0" dirty="0"/>
                        <a:t>only if</a:t>
                      </a:r>
                      <a:r>
                        <a:rPr lang="en-US" sz="2000" b="1" i="0" baseline="0" dirty="0"/>
                        <a:t> </a:t>
                      </a:r>
                      <a:r>
                        <a:rPr lang="en-US" sz="2000" b="0" i="0" baseline="0" dirty="0">
                          <a:solidFill>
                            <a:srgbClr val="00B0F0"/>
                          </a:solidFill>
                          <a:effectLst>
                            <a:outerShdw blurRad="38100" dist="38100" dir="2700000" algn="tl">
                              <a:srgbClr val="000000">
                                <a:alpha val="43137"/>
                              </a:srgbClr>
                            </a:outerShdw>
                          </a:effectLst>
                        </a:rPr>
                        <a:t>the stock price of SztorcCorp is above 40 </a:t>
                      </a:r>
                      <a:r>
                        <a:rPr lang="en-US" sz="2000" b="0" i="0" baseline="0" dirty="0"/>
                        <a:t>$/share on that date.”</a:t>
                      </a:r>
                      <a:endParaRPr lang="en-US" sz="2000" b="1" i="0" dirty="0"/>
                    </a:p>
                  </a:txBody>
                  <a:tcPr/>
                </a:tc>
                <a:extLst>
                  <a:ext uri="{0D108BD9-81ED-4DB2-BD59-A6C34878D82A}">
                    <a16:rowId xmlns:a16="http://schemas.microsoft.com/office/drawing/2014/main" val="10003"/>
                  </a:ext>
                </a:extLst>
              </a:tr>
              <a:tr h="36743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…(others)…</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aseline="0" dirty="0"/>
                        <a:t>…(others)…</a:t>
                      </a:r>
                    </a:p>
                  </a:txBody>
                  <a:tcPr/>
                </a:tc>
                <a:extLst>
                  <a:ext uri="{0D108BD9-81ED-4DB2-BD59-A6C34878D82A}">
                    <a16:rowId xmlns:a16="http://schemas.microsoft.com/office/drawing/2014/main" val="10004"/>
                  </a:ext>
                </a:extLst>
              </a:tr>
              <a:tr h="95286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Event Derivative</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a:t>“I, Paul Sztorc, owe </a:t>
                      </a:r>
                      <a:r>
                        <a:rPr lang="en-US" sz="2000" i="0" dirty="0">
                          <a:solidFill>
                            <a:schemeClr val="accent3">
                              <a:lumMod val="75000"/>
                            </a:schemeClr>
                          </a:solidFill>
                        </a:rPr>
                        <a:t>$20 </a:t>
                      </a:r>
                      <a:r>
                        <a:rPr lang="en-US" sz="2000" i="0" dirty="0"/>
                        <a:t>to whoever is</a:t>
                      </a:r>
                      <a:r>
                        <a:rPr lang="en-US" sz="2000" i="0" baseline="0" dirty="0"/>
                        <a:t> holding this derivative on 12/01/2016, </a:t>
                      </a:r>
                      <a:r>
                        <a:rPr lang="en-US" sz="2000" b="1" i="0" u="sng" baseline="0" dirty="0"/>
                        <a:t>only if</a:t>
                      </a:r>
                      <a:r>
                        <a:rPr lang="en-US" sz="2000" b="1" i="0" baseline="0" dirty="0"/>
                        <a:t> </a:t>
                      </a:r>
                      <a:r>
                        <a:rPr lang="en-US" sz="2000" b="0" i="0" baseline="0" dirty="0">
                          <a:solidFill>
                            <a:srgbClr val="00B0F0"/>
                          </a:solidFill>
                          <a:effectLst>
                            <a:outerShdw blurRad="38100" dist="38100" dir="2700000" algn="tl">
                              <a:srgbClr val="000000">
                                <a:alpha val="43137"/>
                              </a:srgbClr>
                            </a:outerShdw>
                          </a:effectLst>
                        </a:rPr>
                        <a:t>Hillary Clinton is elected US President in 2016</a:t>
                      </a:r>
                      <a:r>
                        <a:rPr lang="en-US" sz="2000" b="0" i="0" baseline="0" dirty="0"/>
                        <a:t>. Otherwise I owe $0.”</a:t>
                      </a:r>
                      <a:endParaRPr lang="en-US" sz="2000" b="1" i="0" dirty="0"/>
                    </a:p>
                  </a:txBody>
                  <a:tcPr/>
                </a:tc>
                <a:extLst>
                  <a:ext uri="{0D108BD9-81ED-4DB2-BD59-A6C34878D82A}">
                    <a16:rowId xmlns:a16="http://schemas.microsoft.com/office/drawing/2014/main" val="10005"/>
                  </a:ext>
                </a:extLst>
              </a:tr>
              <a:tr h="42786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…(others)…</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2000" baseline="0" dirty="0"/>
                        <a:t>…(others)…</a:t>
                      </a:r>
                    </a:p>
                  </a:txBody>
                  <a:tcPr/>
                </a:tc>
                <a:extLst>
                  <a:ext uri="{0D108BD9-81ED-4DB2-BD59-A6C34878D82A}">
                    <a16:rowId xmlns:a16="http://schemas.microsoft.com/office/drawing/2014/main" val="10006"/>
                  </a:ext>
                </a:extLst>
              </a:tr>
            </a:tbl>
          </a:graphicData>
        </a:graphic>
      </p:graphicFrame>
      <p:sp>
        <p:nvSpPr>
          <p:cNvPr id="7" name="Flowchart: Alternate Process 6"/>
          <p:cNvSpPr/>
          <p:nvPr/>
        </p:nvSpPr>
        <p:spPr>
          <a:xfrm>
            <a:off x="1524000" y="5257800"/>
            <a:ext cx="7543800" cy="1143000"/>
          </a:xfrm>
          <a:prstGeom prst="flowChartAlternateProcess">
            <a:avLst/>
          </a:prstGeom>
          <a:noFill/>
          <a:ln w="76200">
            <a:solidFill>
              <a:schemeClr val="accent1">
                <a:shade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p:cNvSpPr/>
          <p:nvPr/>
        </p:nvSpPr>
        <p:spPr>
          <a:xfrm>
            <a:off x="304800" y="5486400"/>
            <a:ext cx="1143000" cy="685800"/>
          </a:xfrm>
          <a:prstGeom prst="rightArrow">
            <a:avLst/>
          </a:prstGeom>
          <a:solidFill>
            <a:schemeClr val="accent1">
              <a:alpha val="5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http://valleyoakwealthmanagement.com/voblog/wp-content/uploads/2014/01/confederate-bo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1628956"/>
            <a:ext cx="1447800" cy="105267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kabukencafe.com/images/large/Google-l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 y="2757827"/>
            <a:ext cx="1582215" cy="105217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820" y="3877202"/>
            <a:ext cx="1363980" cy="1266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5AF0B8A4-B431-4D21-8347-EC936C0F7120}"/>
              </a:ext>
            </a:extLst>
          </p:cNvPr>
          <p:cNvSpPr>
            <a:spLocks noGrp="1"/>
          </p:cNvSpPr>
          <p:nvPr>
            <p:ph type="ftr" sz="quarter" idx="11"/>
          </p:nvPr>
        </p:nvSpPr>
        <p:spPr/>
        <p:txBody>
          <a:bodyPr/>
          <a:lstStyle/>
          <a:p>
            <a:r>
              <a:rPr lang="en-US"/>
              <a:t>www.BitcoinHivemind.com</a:t>
            </a:r>
          </a:p>
        </p:txBody>
      </p:sp>
      <p:sp>
        <p:nvSpPr>
          <p:cNvPr id="4" name="Slide Number Placeholder 3">
            <a:extLst>
              <a:ext uri="{FF2B5EF4-FFF2-40B4-BE49-F238E27FC236}">
                <a16:creationId xmlns:a16="http://schemas.microsoft.com/office/drawing/2014/main" id="{367B3396-D3E2-49F7-ABE7-C01C994E0ABB}"/>
              </a:ext>
            </a:extLst>
          </p:cNvPr>
          <p:cNvSpPr>
            <a:spLocks noGrp="1"/>
          </p:cNvSpPr>
          <p:nvPr>
            <p:ph type="sldNum" sz="quarter" idx="12"/>
          </p:nvPr>
        </p:nvSpPr>
        <p:spPr/>
        <p:txBody>
          <a:bodyPr/>
          <a:lstStyle/>
          <a:p>
            <a:fld id="{1A10F235-9555-41B0-B8E9-2A55BD748559}" type="slidenum">
              <a:rPr lang="en-US" smtClean="0"/>
              <a:t>32</a:t>
            </a:fld>
            <a:endParaRPr lang="en-US"/>
          </a:p>
        </p:txBody>
      </p:sp>
    </p:spTree>
    <p:extLst>
      <p:ext uri="{BB962C8B-B14F-4D97-AF65-F5344CB8AC3E}">
        <p14:creationId xmlns:p14="http://schemas.microsoft.com/office/powerpoint/2010/main" val="59888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76200"/>
            <a:ext cx="8610600" cy="838200"/>
          </a:xfrm>
        </p:spPr>
        <p:txBody>
          <a:bodyPr>
            <a:noAutofit/>
          </a:bodyPr>
          <a:lstStyle/>
          <a:p>
            <a:r>
              <a:rPr lang="en-US" sz="3600" dirty="0"/>
              <a:t>A Kind of “Future Wikipedia”</a:t>
            </a:r>
          </a:p>
        </p:txBody>
      </p:sp>
      <p:graphicFrame>
        <p:nvGraphicFramePr>
          <p:cNvPr id="5" name="Table 4"/>
          <p:cNvGraphicFramePr>
            <a:graphicFrameLocks noGrp="1"/>
          </p:cNvGraphicFramePr>
          <p:nvPr>
            <p:extLst/>
          </p:nvPr>
        </p:nvGraphicFramePr>
        <p:xfrm>
          <a:off x="228598" y="1219200"/>
          <a:ext cx="8763001" cy="2272075"/>
        </p:xfrm>
        <a:graphic>
          <a:graphicData uri="http://schemas.openxmlformats.org/drawingml/2006/table">
            <a:tbl>
              <a:tblPr firstRow="1" firstCol="1">
                <a:tableStyleId>{5C22544A-7EE6-4342-B048-85BDC9FD1C3A}</a:tableStyleId>
              </a:tblPr>
              <a:tblGrid>
                <a:gridCol w="1486582">
                  <a:extLst>
                    <a:ext uri="{9D8B030D-6E8A-4147-A177-3AD203B41FA5}">
                      <a16:colId xmlns:a16="http://schemas.microsoft.com/office/drawing/2014/main" val="20000"/>
                    </a:ext>
                  </a:extLst>
                </a:gridCol>
                <a:gridCol w="3207884">
                  <a:extLst>
                    <a:ext uri="{9D8B030D-6E8A-4147-A177-3AD203B41FA5}">
                      <a16:colId xmlns:a16="http://schemas.microsoft.com/office/drawing/2014/main" val="20001"/>
                    </a:ext>
                  </a:extLst>
                </a:gridCol>
                <a:gridCol w="4068535">
                  <a:extLst>
                    <a:ext uri="{9D8B030D-6E8A-4147-A177-3AD203B41FA5}">
                      <a16:colId xmlns:a16="http://schemas.microsoft.com/office/drawing/2014/main" val="20002"/>
                    </a:ext>
                  </a:extLst>
                </a:gridCol>
              </a:tblGrid>
              <a:tr h="342725">
                <a:tc>
                  <a:txBody>
                    <a:bodyPr/>
                    <a:lstStyle/>
                    <a:p>
                      <a:endParaRPr lang="en-US" sz="2000" dirty="0"/>
                    </a:p>
                  </a:txBody>
                  <a:tcPr/>
                </a:tc>
                <a:tc>
                  <a:txBody>
                    <a:bodyPr/>
                    <a:lstStyle/>
                    <a:p>
                      <a:r>
                        <a:rPr lang="en-US" sz="2000" dirty="0"/>
                        <a:t>Wikipedia</a:t>
                      </a:r>
                    </a:p>
                  </a:txBody>
                  <a:tcPr/>
                </a:tc>
                <a:tc>
                  <a:txBody>
                    <a:bodyPr/>
                    <a:lstStyle/>
                    <a:p>
                      <a:r>
                        <a:rPr lang="en-US" sz="2000" dirty="0"/>
                        <a:t>Truthcoin</a:t>
                      </a:r>
                    </a:p>
                  </a:txBody>
                  <a:tcPr/>
                </a:tc>
                <a:extLst>
                  <a:ext uri="{0D108BD9-81ED-4DB2-BD59-A6C34878D82A}">
                    <a16:rowId xmlns:a16="http://schemas.microsoft.com/office/drawing/2014/main" val="10000"/>
                  </a:ext>
                </a:extLst>
              </a:tr>
              <a:tr h="869995">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a:t>Focus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Outcomes</a:t>
                      </a:r>
                      <a:r>
                        <a:rPr lang="en-US" sz="2000" baseline="0" dirty="0"/>
                        <a:t> of </a:t>
                      </a:r>
                      <a:r>
                        <a:rPr lang="en-US" sz="2000" b="1" baseline="0" dirty="0"/>
                        <a:t>past events</a:t>
                      </a:r>
                      <a:r>
                        <a:rPr lang="en-US" sz="2000" baseline="0"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Consensus on </a:t>
                      </a:r>
                      <a:r>
                        <a:rPr lang="en-US" sz="2000" b="1" dirty="0"/>
                        <a:t>known</a:t>
                      </a:r>
                      <a:r>
                        <a:rPr lang="en-US" sz="2000" b="1" baseline="0" dirty="0"/>
                        <a:t> facts</a:t>
                      </a:r>
                      <a:r>
                        <a:rPr lang="en-US" sz="2000" baseline="0" dirty="0"/>
                        <a: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Outcomes of </a:t>
                      </a:r>
                      <a:r>
                        <a:rPr lang="en-US" sz="2000" b="1" i="1" dirty="0"/>
                        <a:t>future</a:t>
                      </a:r>
                      <a:r>
                        <a:rPr lang="en-US" sz="2000" b="1" i="0" dirty="0"/>
                        <a:t> events</a:t>
                      </a:r>
                      <a:r>
                        <a:rPr lang="en-US" sz="2000" i="0" dirty="0"/>
                        <a:t>.</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i="1" dirty="0"/>
                        <a:t>Future</a:t>
                      </a:r>
                      <a:r>
                        <a:rPr lang="en-US" sz="2000" b="1" i="0" baseline="0" dirty="0"/>
                        <a:t> consensus</a:t>
                      </a:r>
                      <a:r>
                        <a:rPr lang="en-US" sz="2000" i="0" baseline="0" dirty="0"/>
                        <a:t> on </a:t>
                      </a:r>
                      <a:r>
                        <a:rPr lang="en-US" sz="2000" i="1" baseline="0" dirty="0"/>
                        <a:t>knowable</a:t>
                      </a:r>
                      <a:r>
                        <a:rPr lang="en-US" sz="2000" i="0" baseline="0" dirty="0"/>
                        <a:t> facts.</a:t>
                      </a:r>
                      <a:endParaRPr lang="en-US" sz="2000" i="1" dirty="0"/>
                    </a:p>
                  </a:txBody>
                  <a:tcPr/>
                </a:tc>
                <a:extLst>
                  <a:ext uri="{0D108BD9-81ED-4DB2-BD59-A6C34878D82A}">
                    <a16:rowId xmlns:a16="http://schemas.microsoft.com/office/drawing/2014/main" val="10001"/>
                  </a:ext>
                </a:extLst>
              </a:tr>
              <a:tr h="92088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Cost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Free to read </a:t>
                      </a:r>
                      <a:r>
                        <a:rPr lang="en-US" sz="2000" b="1" dirty="0"/>
                        <a:t>and edit</a:t>
                      </a:r>
                      <a:r>
                        <a:rPr lang="en-US" sz="2000" dirty="0"/>
                        <a:t>.</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t>Free to read, </a:t>
                      </a:r>
                      <a:r>
                        <a:rPr lang="en-US" sz="2000" u="sng" dirty="0"/>
                        <a:t>easy to understand</a:t>
                      </a:r>
                      <a:r>
                        <a:rPr lang="en-US" sz="2000" u="none" baseline="0" dirty="0"/>
                        <a:t> </a:t>
                      </a:r>
                      <a:r>
                        <a:rPr lang="en-US" sz="2000" u="none" dirty="0"/>
                        <a:t>(check</a:t>
                      </a:r>
                      <a:r>
                        <a:rPr lang="en-US" sz="2000" dirty="0"/>
                        <a:t> prices), but </a:t>
                      </a:r>
                      <a:r>
                        <a:rPr lang="en-US" sz="2000" b="1" dirty="0"/>
                        <a:t>edits can cost or earn you money</a:t>
                      </a:r>
                      <a:r>
                        <a:rPr lang="en-US" sz="2000" dirty="0"/>
                        <a:t>.</a:t>
                      </a:r>
                    </a:p>
                  </a:txBody>
                  <a:tcPr/>
                </a:tc>
                <a:extLst>
                  <a:ext uri="{0D108BD9-81ED-4DB2-BD59-A6C34878D82A}">
                    <a16:rowId xmlns:a16="http://schemas.microsoft.com/office/drawing/2014/main" val="10002"/>
                  </a:ext>
                </a:extLst>
              </a:tr>
            </a:tbl>
          </a:graphicData>
        </a:graphic>
      </p:graphicFrame>
      <p:pic>
        <p:nvPicPr>
          <p:cNvPr id="7" name="Picture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65847" y="3963095"/>
            <a:ext cx="4378153" cy="2513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199" y="3733800"/>
            <a:ext cx="4380158"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 name="Straight Connector 8"/>
          <p:cNvCxnSpPr/>
          <p:nvPr/>
        </p:nvCxnSpPr>
        <p:spPr>
          <a:xfrm>
            <a:off x="5943600" y="4800600"/>
            <a:ext cx="2971800" cy="0"/>
          </a:xfrm>
          <a:prstGeom prst="line">
            <a:avLst/>
          </a:prstGeom>
          <a:ln w="28575">
            <a:solidFill>
              <a:schemeClr val="accent5">
                <a:lumMod val="50000"/>
              </a:schemeClr>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257800" y="3810000"/>
            <a:ext cx="3581400" cy="646331"/>
          </a:xfrm>
          <a:prstGeom prst="rect">
            <a:avLst/>
          </a:prstGeom>
          <a:solidFill>
            <a:srgbClr val="FFFFFF">
              <a:alpha val="58039"/>
            </a:srgbClr>
          </a:solidFill>
          <a:ln>
            <a:solidFill>
              <a:schemeClr val="tx1">
                <a:lumMod val="50000"/>
                <a:lumOff val="50000"/>
              </a:schemeClr>
            </a:solidFill>
          </a:ln>
        </p:spPr>
        <p:txBody>
          <a:bodyPr wrap="square" rtlCol="0">
            <a:spAutoFit/>
          </a:bodyPr>
          <a:lstStyle/>
          <a:p>
            <a:r>
              <a:rPr lang="en-US" dirty="0">
                <a:solidFill>
                  <a:schemeClr val="tx1">
                    <a:lumMod val="85000"/>
                    <a:lumOff val="15000"/>
                  </a:schemeClr>
                </a:solidFill>
              </a:rPr>
              <a:t>Learn, </a:t>
            </a:r>
            <a:r>
              <a:rPr lang="en-US" b="1" dirty="0">
                <a:solidFill>
                  <a:srgbClr val="0070C0"/>
                </a:solidFill>
              </a:rPr>
              <a:t>in Jan 2011</a:t>
            </a:r>
            <a:r>
              <a:rPr lang="en-US" dirty="0">
                <a:solidFill>
                  <a:schemeClr val="tx1">
                    <a:lumMod val="85000"/>
                    <a:lumOff val="15000"/>
                  </a:schemeClr>
                </a:solidFill>
              </a:rPr>
              <a:t>, how unlikely it was that 2012 would be warmest.</a:t>
            </a:r>
          </a:p>
        </p:txBody>
      </p:sp>
      <p:cxnSp>
        <p:nvCxnSpPr>
          <p:cNvPr id="14" name="Straight Arrow Connector 13"/>
          <p:cNvCxnSpPr/>
          <p:nvPr/>
        </p:nvCxnSpPr>
        <p:spPr>
          <a:xfrm flipH="1">
            <a:off x="5943600" y="4133165"/>
            <a:ext cx="609600" cy="2191435"/>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943600" y="4800600"/>
            <a:ext cx="0" cy="1524000"/>
          </a:xfrm>
          <a:prstGeom prst="line">
            <a:avLst/>
          </a:prstGeom>
          <a:ln w="28575">
            <a:solidFill>
              <a:schemeClr val="accent5">
                <a:lumMod val="50000"/>
              </a:schemeClr>
            </a:solidFill>
            <a:prstDash val="dash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2343" y="4476750"/>
            <a:ext cx="1035438" cy="6477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6871054" y="5101366"/>
            <a:ext cx="2190252" cy="369332"/>
          </a:xfrm>
          <a:prstGeom prst="rect">
            <a:avLst/>
          </a:prstGeom>
          <a:solidFill>
            <a:srgbClr val="FFFFFF">
              <a:alpha val="68000"/>
            </a:srgbClr>
          </a:solidFill>
          <a:ln>
            <a:solidFill>
              <a:schemeClr val="tx1">
                <a:lumMod val="65000"/>
                <a:lumOff val="35000"/>
              </a:schemeClr>
            </a:solidFill>
          </a:ln>
        </p:spPr>
        <p:txBody>
          <a:bodyPr wrap="square" rtlCol="0">
            <a:spAutoFit/>
          </a:bodyPr>
          <a:lstStyle/>
          <a:p>
            <a:r>
              <a:rPr lang="en-US" dirty="0"/>
              <a:t>Price=40 implies 40%</a:t>
            </a:r>
          </a:p>
        </p:txBody>
      </p:sp>
      <p:cxnSp>
        <p:nvCxnSpPr>
          <p:cNvPr id="26" name="Straight Arrow Connector 25"/>
          <p:cNvCxnSpPr/>
          <p:nvPr/>
        </p:nvCxnSpPr>
        <p:spPr>
          <a:xfrm flipH="1">
            <a:off x="7543800" y="4829518"/>
            <a:ext cx="1371600" cy="390182"/>
          </a:xfrm>
          <a:prstGeom prst="straightConnector1">
            <a:avLst/>
          </a:prstGeom>
          <a:ln w="38100">
            <a:solidFill>
              <a:schemeClr val="accent5">
                <a:lumMod val="50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027" name="Picture 3" descr="C:\Users\Psztorc\Documents\GitHub\Truthcoin\docs\Notes\TC_logo_v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9309" y="1066800"/>
            <a:ext cx="583491" cy="5660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9" name="Picture 5" descr="http://icons.iconarchive.com/icons/sykonist/popular-sites/256/Wikipedia-globe-ic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62605" y="990600"/>
            <a:ext cx="671195" cy="6711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rot="19503599">
            <a:off x="287186" y="4788393"/>
            <a:ext cx="4346703" cy="707886"/>
          </a:xfrm>
          <a:prstGeom prst="rect">
            <a:avLst/>
          </a:prstGeom>
          <a:noFill/>
        </p:spPr>
        <p:txBody>
          <a:bodyPr wrap="none" rtlCol="0">
            <a:spAutoFit/>
          </a:bodyPr>
          <a:lstStyle/>
          <a:p>
            <a:r>
              <a:rPr lang="en-US" sz="40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Already Happened</a:t>
            </a:r>
          </a:p>
        </p:txBody>
      </p:sp>
      <p:sp>
        <p:nvSpPr>
          <p:cNvPr id="2" name="Footer Placeholder 1">
            <a:extLst>
              <a:ext uri="{FF2B5EF4-FFF2-40B4-BE49-F238E27FC236}">
                <a16:creationId xmlns:a16="http://schemas.microsoft.com/office/drawing/2014/main" id="{02BB1F91-CE19-4D8C-BD1F-978B76F4761E}"/>
              </a:ext>
            </a:extLst>
          </p:cNvPr>
          <p:cNvSpPr>
            <a:spLocks noGrp="1"/>
          </p:cNvSpPr>
          <p:nvPr>
            <p:ph type="ftr" sz="quarter" idx="11"/>
          </p:nvPr>
        </p:nvSpPr>
        <p:spPr/>
        <p:txBody>
          <a:bodyPr/>
          <a:lstStyle/>
          <a:p>
            <a:r>
              <a:rPr lang="en-US"/>
              <a:t>www.BitcoinHivemind.com</a:t>
            </a:r>
          </a:p>
        </p:txBody>
      </p:sp>
      <p:sp>
        <p:nvSpPr>
          <p:cNvPr id="6" name="Slide Number Placeholder 5">
            <a:extLst>
              <a:ext uri="{FF2B5EF4-FFF2-40B4-BE49-F238E27FC236}">
                <a16:creationId xmlns:a16="http://schemas.microsoft.com/office/drawing/2014/main" id="{2B6018F7-CDDF-4A65-9203-F380D5140224}"/>
              </a:ext>
            </a:extLst>
          </p:cNvPr>
          <p:cNvSpPr>
            <a:spLocks noGrp="1"/>
          </p:cNvSpPr>
          <p:nvPr>
            <p:ph type="sldNum" sz="quarter" idx="12"/>
          </p:nvPr>
        </p:nvSpPr>
        <p:spPr/>
        <p:txBody>
          <a:bodyPr/>
          <a:lstStyle/>
          <a:p>
            <a:fld id="{1A10F235-9555-41B0-B8E9-2A55BD748559}" type="slidenum">
              <a:rPr lang="en-US" smtClean="0"/>
              <a:t>33</a:t>
            </a:fld>
            <a:endParaRPr lang="en-US"/>
          </a:p>
        </p:txBody>
      </p:sp>
    </p:spTree>
    <p:extLst>
      <p:ext uri="{BB962C8B-B14F-4D97-AF65-F5344CB8AC3E}">
        <p14:creationId xmlns:p14="http://schemas.microsoft.com/office/powerpoint/2010/main" val="2580683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miley Face 140"/>
          <p:cNvSpPr/>
          <p:nvPr/>
        </p:nvSpPr>
        <p:spPr>
          <a:xfrm>
            <a:off x="7429500" y="5589823"/>
            <a:ext cx="685800" cy="762000"/>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21603" y="152400"/>
            <a:ext cx="8593797" cy="990600"/>
          </a:xfrm>
        </p:spPr>
        <p:txBody>
          <a:bodyPr>
            <a:noAutofit/>
          </a:bodyPr>
          <a:lstStyle/>
          <a:p>
            <a:r>
              <a:rPr lang="en-US" b="1" dirty="0"/>
              <a:t>Markets</a:t>
            </a:r>
            <a:r>
              <a:rPr lang="en-US" dirty="0"/>
              <a:t> Aggregate Information</a:t>
            </a:r>
            <a:endParaRPr lang="en-US" b="1" dirty="0"/>
          </a:p>
        </p:txBody>
      </p:sp>
      <p:sp>
        <p:nvSpPr>
          <p:cNvPr id="3" name="Content Placeholder 2"/>
          <p:cNvSpPr>
            <a:spLocks noGrp="1"/>
          </p:cNvSpPr>
          <p:nvPr>
            <p:ph idx="1"/>
          </p:nvPr>
        </p:nvSpPr>
        <p:spPr>
          <a:xfrm>
            <a:off x="76200" y="1779178"/>
            <a:ext cx="8763000" cy="2921512"/>
          </a:xfrm>
        </p:spPr>
        <p:txBody>
          <a:bodyPr>
            <a:normAutofit/>
          </a:bodyPr>
          <a:lstStyle/>
          <a:p>
            <a:r>
              <a:rPr lang="en-US" dirty="0"/>
              <a:t>For the Public: </a:t>
            </a:r>
            <a:r>
              <a:rPr lang="en-US" b="1" dirty="0"/>
              <a:t>Reliable</a:t>
            </a:r>
            <a:r>
              <a:rPr lang="en-US" dirty="0"/>
              <a:t> and </a:t>
            </a:r>
            <a:r>
              <a:rPr lang="en-US" b="1" dirty="0"/>
              <a:t>Common</a:t>
            </a:r>
            <a:r>
              <a:rPr lang="en-US" dirty="0"/>
              <a:t> Information</a:t>
            </a:r>
          </a:p>
          <a:p>
            <a:pPr lvl="1"/>
            <a:endParaRPr lang="en-US" dirty="0"/>
          </a:p>
          <a:p>
            <a:pPr marL="457200" lvl="1" indent="0">
              <a:buNone/>
            </a:pPr>
            <a:endParaRPr lang="en-US" dirty="0"/>
          </a:p>
          <a:p>
            <a:pPr marL="57150" indent="0">
              <a:buNone/>
            </a:pPr>
            <a:r>
              <a:rPr lang="en-US" sz="2400" dirty="0"/>
              <a:t>Does all of the </a:t>
            </a:r>
            <a:r>
              <a:rPr lang="en-US" sz="2400" b="1" dirty="0"/>
              <a:t>Research</a:t>
            </a:r>
            <a:r>
              <a:rPr lang="en-US" sz="2400" dirty="0"/>
              <a:t> for us, and the </a:t>
            </a:r>
            <a:r>
              <a:rPr lang="en-US" sz="2400" b="1" dirty="0"/>
              <a:t>Persuading</a:t>
            </a:r>
            <a:r>
              <a:rPr lang="en-US" sz="2400" dirty="0"/>
              <a:t>!</a:t>
            </a:r>
            <a:endParaRPr lang="en-US" sz="2400" baseline="0" dirty="0"/>
          </a:p>
        </p:txBody>
      </p:sp>
      <p:sp>
        <p:nvSpPr>
          <p:cNvPr id="4" name="Smiley Face 3"/>
          <p:cNvSpPr/>
          <p:nvPr/>
        </p:nvSpPr>
        <p:spPr>
          <a:xfrm>
            <a:off x="1381125" y="4284754"/>
            <a:ext cx="733425" cy="762000"/>
          </a:xfrm>
          <a:prstGeom prst="smileyFace">
            <a:avLst>
              <a:gd name="adj" fmla="val -4653"/>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p:cNvSpPr/>
          <p:nvPr/>
        </p:nvSpPr>
        <p:spPr>
          <a:xfrm>
            <a:off x="819150" y="40752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04875" y="524677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266950" y="544680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724150" y="429427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66750" y="4884829"/>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urved Connector 15"/>
          <p:cNvCxnSpPr>
            <a:stCxn id="14" idx="7"/>
          </p:cNvCxnSpPr>
          <p:nvPr/>
        </p:nvCxnSpPr>
        <p:spPr>
          <a:xfrm rot="5400000" flipH="1" flipV="1">
            <a:off x="954276" y="4480299"/>
            <a:ext cx="269405" cy="584293"/>
          </a:xfrm>
          <a:prstGeom prst="curvedConnector2">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a:off x="971550" y="4123390"/>
            <a:ext cx="516983" cy="244942"/>
          </a:xfrm>
          <a:prstGeom prst="curvedConnector2">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3" idx="2"/>
            <a:endCxn id="4" idx="6"/>
          </p:cNvCxnSpPr>
          <p:nvPr/>
        </p:nvCxnSpPr>
        <p:spPr>
          <a:xfrm rot="10800000" flipV="1">
            <a:off x="2114550" y="4370478"/>
            <a:ext cx="609600" cy="295275"/>
          </a:xfrm>
          <a:prstGeom prst="curvedConnector3">
            <a:avLst>
              <a:gd name="adj1" fmla="val 5000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11" idx="0"/>
          </p:cNvCxnSpPr>
          <p:nvPr/>
        </p:nvCxnSpPr>
        <p:spPr>
          <a:xfrm rot="16200000" flipV="1">
            <a:off x="1905318" y="5008972"/>
            <a:ext cx="539656" cy="336008"/>
          </a:xfrm>
          <a:prstGeom prst="curvedConnector3">
            <a:avLst>
              <a:gd name="adj1" fmla="val 5000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urved Connector 32"/>
          <p:cNvCxnSpPr>
            <a:stCxn id="10" idx="7"/>
          </p:cNvCxnSpPr>
          <p:nvPr/>
        </p:nvCxnSpPr>
        <p:spPr>
          <a:xfrm rot="5400000" flipH="1" flipV="1">
            <a:off x="1080771" y="4861335"/>
            <a:ext cx="361948" cy="453577"/>
          </a:xfrm>
          <a:prstGeom prst="curvedConnector2">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Curved Connector 38"/>
          <p:cNvCxnSpPr>
            <a:stCxn id="7" idx="4"/>
            <a:endCxn id="14" idx="0"/>
          </p:cNvCxnSpPr>
          <p:nvPr/>
        </p:nvCxnSpPr>
        <p:spPr>
          <a:xfrm rot="5400000">
            <a:off x="490538" y="4480016"/>
            <a:ext cx="657225" cy="152400"/>
          </a:xfrm>
          <a:prstGeom prst="curvedConnector3">
            <a:avLst>
              <a:gd name="adj1" fmla="val 41305"/>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Curved Connector 41"/>
          <p:cNvCxnSpPr>
            <a:stCxn id="7" idx="2"/>
            <a:endCxn id="10" idx="2"/>
          </p:cNvCxnSpPr>
          <p:nvPr/>
        </p:nvCxnSpPr>
        <p:spPr>
          <a:xfrm rot="10800000" flipH="1" flipV="1">
            <a:off x="819149" y="4151403"/>
            <a:ext cx="85725" cy="1171575"/>
          </a:xfrm>
          <a:prstGeom prst="curvedConnector3">
            <a:avLst>
              <a:gd name="adj1" fmla="val -51111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Curved Connector 50"/>
          <p:cNvCxnSpPr>
            <a:stCxn id="7" idx="0"/>
            <a:endCxn id="13" idx="0"/>
          </p:cNvCxnSpPr>
          <p:nvPr/>
        </p:nvCxnSpPr>
        <p:spPr>
          <a:xfrm rot="16200000" flipH="1">
            <a:off x="1738312" y="3232241"/>
            <a:ext cx="219075" cy="1905000"/>
          </a:xfrm>
          <a:prstGeom prst="curvedConnector3">
            <a:avLst>
              <a:gd name="adj1" fmla="val -104348"/>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7" idx="7"/>
            <a:endCxn id="11" idx="7"/>
          </p:cNvCxnSpPr>
          <p:nvPr/>
        </p:nvCxnSpPr>
        <p:spPr>
          <a:xfrm rot="16200000" flipH="1">
            <a:off x="987332" y="4059422"/>
            <a:ext cx="1371600" cy="1447800"/>
          </a:xfrm>
          <a:prstGeom prst="curvedConnector3">
            <a:avLst>
              <a:gd name="adj1" fmla="val -2871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11" idx="6"/>
            <a:endCxn id="13" idx="4"/>
          </p:cNvCxnSpPr>
          <p:nvPr/>
        </p:nvCxnSpPr>
        <p:spPr>
          <a:xfrm flipV="1">
            <a:off x="2419350" y="4446679"/>
            <a:ext cx="381000" cy="1076325"/>
          </a:xfrm>
          <a:prstGeom prst="curvedConnector2">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urved Connector 64"/>
          <p:cNvCxnSpPr>
            <a:stCxn id="10" idx="6"/>
            <a:endCxn id="13" idx="3"/>
          </p:cNvCxnSpPr>
          <p:nvPr/>
        </p:nvCxnSpPr>
        <p:spPr>
          <a:xfrm flipV="1">
            <a:off x="1057275" y="4424361"/>
            <a:ext cx="1689193" cy="898618"/>
          </a:xfrm>
          <a:prstGeom prst="curvedConnector2">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Curved Connector 67"/>
          <p:cNvCxnSpPr>
            <a:stCxn id="14" idx="5"/>
            <a:endCxn id="13" idx="6"/>
          </p:cNvCxnSpPr>
          <p:nvPr/>
        </p:nvCxnSpPr>
        <p:spPr>
          <a:xfrm rot="5400000" flipH="1" flipV="1">
            <a:off x="1514475" y="3652836"/>
            <a:ext cx="644432" cy="2079718"/>
          </a:xfrm>
          <a:prstGeom prst="curvedConnector4">
            <a:avLst>
              <a:gd name="adj1" fmla="val -38936"/>
              <a:gd name="adj2" fmla="val 110992"/>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Curved Connector 70"/>
          <p:cNvCxnSpPr>
            <a:stCxn id="10" idx="5"/>
            <a:endCxn id="11" idx="2"/>
          </p:cNvCxnSpPr>
          <p:nvPr/>
        </p:nvCxnSpPr>
        <p:spPr>
          <a:xfrm rot="16200000" flipH="1">
            <a:off x="1577882" y="4833935"/>
            <a:ext cx="146143" cy="1231993"/>
          </a:xfrm>
          <a:prstGeom prst="curvedConnector2">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Curved Connector 73"/>
          <p:cNvCxnSpPr>
            <a:stCxn id="14" idx="2"/>
            <a:endCxn id="11" idx="3"/>
          </p:cNvCxnSpPr>
          <p:nvPr/>
        </p:nvCxnSpPr>
        <p:spPr>
          <a:xfrm rot="10800000" flipH="1" flipV="1">
            <a:off x="666750" y="4961028"/>
            <a:ext cx="1622518" cy="615857"/>
          </a:xfrm>
          <a:prstGeom prst="curvedConnector4">
            <a:avLst>
              <a:gd name="adj1" fmla="val -14089"/>
              <a:gd name="adj2" fmla="val 140743"/>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Curved Connector 80"/>
          <p:cNvCxnSpPr>
            <a:stCxn id="14" idx="3"/>
            <a:endCxn id="10" idx="4"/>
          </p:cNvCxnSpPr>
          <p:nvPr/>
        </p:nvCxnSpPr>
        <p:spPr>
          <a:xfrm rot="16200000" flipH="1">
            <a:off x="642937" y="5061041"/>
            <a:ext cx="384268" cy="292007"/>
          </a:xfrm>
          <a:prstGeom prst="curvedConnector3">
            <a:avLst>
              <a:gd name="adj1" fmla="val 159490"/>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606596" y="3835912"/>
            <a:ext cx="351378" cy="523220"/>
          </a:xfrm>
          <a:prstGeom prst="rect">
            <a:avLst/>
          </a:prstGeom>
          <a:noFill/>
        </p:spPr>
        <p:txBody>
          <a:bodyPr wrap="none" rtlCol="0">
            <a:spAutoFit/>
          </a:bodyPr>
          <a:lstStyle/>
          <a:p>
            <a:r>
              <a:rPr lang="en-US" sz="2800" b="1" dirty="0">
                <a:solidFill>
                  <a:srgbClr val="FF0000"/>
                </a:solidFill>
              </a:rPr>
              <a:t>?</a:t>
            </a:r>
          </a:p>
        </p:txBody>
      </p:sp>
      <p:pic>
        <p:nvPicPr>
          <p:cNvPr id="2051"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1614053" y="5842162"/>
            <a:ext cx="1186297" cy="930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5"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321603" y="5829437"/>
            <a:ext cx="1186297" cy="930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6" name="Picture 3"/>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2746468" y="5207044"/>
            <a:ext cx="1186297" cy="930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Smiley Face 137"/>
          <p:cNvSpPr/>
          <p:nvPr/>
        </p:nvSpPr>
        <p:spPr>
          <a:xfrm>
            <a:off x="7200900" y="5926323"/>
            <a:ext cx="685800" cy="762000"/>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9" name="Smiley Face 138"/>
          <p:cNvSpPr/>
          <p:nvPr/>
        </p:nvSpPr>
        <p:spPr>
          <a:xfrm>
            <a:off x="7658100" y="5727934"/>
            <a:ext cx="685800" cy="762000"/>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Smiley Face 4"/>
          <p:cNvSpPr/>
          <p:nvPr/>
        </p:nvSpPr>
        <p:spPr>
          <a:xfrm>
            <a:off x="6858000" y="5800794"/>
            <a:ext cx="685800" cy="762000"/>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4" name="Oval 143"/>
          <p:cNvSpPr/>
          <p:nvPr/>
        </p:nvSpPr>
        <p:spPr>
          <a:xfrm>
            <a:off x="5943600" y="38862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029325" y="505777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7391400" y="52578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7848600" y="410527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5791200" y="4695825"/>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Isosceles Triangle 109"/>
          <p:cNvSpPr/>
          <p:nvPr/>
        </p:nvSpPr>
        <p:spPr>
          <a:xfrm>
            <a:off x="6527754" y="4257675"/>
            <a:ext cx="203292" cy="219074"/>
          </a:xfrm>
          <a:prstGeom prst="triangle">
            <a:avLst/>
          </a:prstGeom>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78" name="Straight Arrow Connector 177"/>
          <p:cNvCxnSpPr>
            <a:stCxn id="148" idx="6"/>
            <a:endCxn id="110" idx="2"/>
          </p:cNvCxnSpPr>
          <p:nvPr/>
        </p:nvCxnSpPr>
        <p:spPr>
          <a:xfrm flipV="1">
            <a:off x="5943600" y="4476749"/>
            <a:ext cx="584154" cy="295276"/>
          </a:xfrm>
          <a:prstGeom prst="straightConnector1">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144" idx="6"/>
            <a:endCxn id="110" idx="1"/>
          </p:cNvCxnSpPr>
          <p:nvPr/>
        </p:nvCxnSpPr>
        <p:spPr>
          <a:xfrm>
            <a:off x="6096000" y="3962400"/>
            <a:ext cx="482577" cy="404812"/>
          </a:xfrm>
          <a:prstGeom prst="straightConnector1">
            <a:avLst/>
          </a:prstGeom>
          <a:ln w="3175">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a:stCxn id="147" idx="2"/>
            <a:endCxn id="110" idx="5"/>
          </p:cNvCxnSpPr>
          <p:nvPr/>
        </p:nvCxnSpPr>
        <p:spPr>
          <a:xfrm flipH="1">
            <a:off x="6680223" y="4181475"/>
            <a:ext cx="1168377" cy="185737"/>
          </a:xfrm>
          <a:prstGeom prst="straightConnector1">
            <a:avLst/>
          </a:prstGeom>
          <a:ln w="3175">
            <a:prstDash val="dash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145" idx="7"/>
            <a:endCxn id="110" idx="3"/>
          </p:cNvCxnSpPr>
          <p:nvPr/>
        </p:nvCxnSpPr>
        <p:spPr>
          <a:xfrm flipV="1">
            <a:off x="6159407" y="4476749"/>
            <a:ext cx="469993" cy="603344"/>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3" name="Straight Arrow Connector 192"/>
          <p:cNvCxnSpPr>
            <a:stCxn id="146" idx="1"/>
            <a:endCxn id="110" idx="4"/>
          </p:cNvCxnSpPr>
          <p:nvPr/>
        </p:nvCxnSpPr>
        <p:spPr>
          <a:xfrm flipH="1" flipV="1">
            <a:off x="6731046" y="4476749"/>
            <a:ext cx="682672" cy="803369"/>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p:cNvCxnSpPr/>
          <p:nvPr/>
        </p:nvCxnSpPr>
        <p:spPr>
          <a:xfrm>
            <a:off x="6731046" y="4579892"/>
            <a:ext cx="419239" cy="1136742"/>
          </a:xfrm>
          <a:prstGeom prst="straightConnector1">
            <a:avLst/>
          </a:prstGeom>
          <a:ln w="76200">
            <a:headEnd type="none" w="med" len="med"/>
            <a:tailEnd type="triangle" w="med" len="med"/>
          </a:ln>
          <a:scene3d>
            <a:camera prst="orthographicFront"/>
            <a:lightRig rig="threePt" dir="t"/>
          </a:scene3d>
          <a:sp3d>
            <a:bevelT/>
          </a:sp3d>
        </p:spPr>
        <p:style>
          <a:lnRef idx="1">
            <a:schemeClr val="accent6"/>
          </a:lnRef>
          <a:fillRef idx="0">
            <a:schemeClr val="accent6"/>
          </a:fillRef>
          <a:effectRef idx="0">
            <a:schemeClr val="accent6"/>
          </a:effectRef>
          <a:fontRef idx="minor">
            <a:schemeClr val="tx1"/>
          </a:fontRef>
        </p:style>
      </p:cxnSp>
      <p:sp>
        <p:nvSpPr>
          <p:cNvPr id="202" name="Oval 201"/>
          <p:cNvSpPr/>
          <p:nvPr/>
        </p:nvSpPr>
        <p:spPr>
          <a:xfrm>
            <a:off x="4120709" y="6281963"/>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TextBox 199"/>
          <p:cNvSpPr txBox="1"/>
          <p:nvPr/>
        </p:nvSpPr>
        <p:spPr>
          <a:xfrm>
            <a:off x="3962400" y="6183868"/>
            <a:ext cx="1728358" cy="369332"/>
          </a:xfrm>
          <a:prstGeom prst="rect">
            <a:avLst/>
          </a:prstGeom>
          <a:noFill/>
        </p:spPr>
        <p:txBody>
          <a:bodyPr wrap="none" rtlCol="0">
            <a:spAutoFit/>
          </a:bodyPr>
          <a:lstStyle/>
          <a:p>
            <a:r>
              <a:rPr lang="en-US" dirty="0"/>
              <a:t>      = Info Source</a:t>
            </a:r>
          </a:p>
        </p:txBody>
      </p:sp>
      <p:sp>
        <p:nvSpPr>
          <p:cNvPr id="201" name="Rectangle 200"/>
          <p:cNvSpPr/>
          <p:nvPr/>
        </p:nvSpPr>
        <p:spPr>
          <a:xfrm>
            <a:off x="2007142" y="2514600"/>
            <a:ext cx="1015141" cy="369332"/>
          </a:xfrm>
          <a:prstGeom prst="rect">
            <a:avLst/>
          </a:prstGeom>
          <a:ln>
            <a:solidFill>
              <a:schemeClr val="tx1">
                <a:lumMod val="50000"/>
                <a:lumOff val="50000"/>
              </a:schemeClr>
            </a:solidFill>
          </a:ln>
        </p:spPr>
        <p:txBody>
          <a:bodyPr wrap="square">
            <a:spAutoFit/>
          </a:bodyPr>
          <a:lstStyle/>
          <a:p>
            <a:r>
              <a:rPr lang="en-US" dirty="0"/>
              <a:t>It’s right.</a:t>
            </a:r>
          </a:p>
        </p:txBody>
      </p:sp>
      <p:sp>
        <p:nvSpPr>
          <p:cNvPr id="205" name="Rectangle 204"/>
          <p:cNvSpPr/>
          <p:nvPr/>
        </p:nvSpPr>
        <p:spPr>
          <a:xfrm>
            <a:off x="4813323" y="2325469"/>
            <a:ext cx="3733799" cy="646331"/>
          </a:xfrm>
          <a:prstGeom prst="rect">
            <a:avLst/>
          </a:prstGeom>
          <a:ln>
            <a:solidFill>
              <a:schemeClr val="tx1">
                <a:lumMod val="50000"/>
                <a:lumOff val="50000"/>
              </a:schemeClr>
            </a:solidFill>
          </a:ln>
        </p:spPr>
        <p:txBody>
          <a:bodyPr wrap="square">
            <a:spAutoFit/>
          </a:bodyPr>
          <a:lstStyle/>
          <a:p>
            <a:r>
              <a:rPr lang="en-US" dirty="0"/>
              <a:t>It’s broadcast to everyone (and everyone knows that everyone got it).</a:t>
            </a:r>
          </a:p>
        </p:txBody>
      </p:sp>
      <p:cxnSp>
        <p:nvCxnSpPr>
          <p:cNvPr id="204" name="Straight Arrow Connector 203"/>
          <p:cNvCxnSpPr/>
          <p:nvPr/>
        </p:nvCxnSpPr>
        <p:spPr>
          <a:xfrm flipH="1">
            <a:off x="3022284" y="1962835"/>
            <a:ext cx="482916" cy="551765"/>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8" name="Straight Arrow Connector 207"/>
          <p:cNvCxnSpPr/>
          <p:nvPr/>
        </p:nvCxnSpPr>
        <p:spPr>
          <a:xfrm flipH="1">
            <a:off x="5379031" y="1962835"/>
            <a:ext cx="107369" cy="457200"/>
          </a:xfrm>
          <a:prstGeom prst="straightConnector1">
            <a:avLst/>
          </a:prstGeom>
          <a:ln w="28575">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a:xfrm>
            <a:off x="3917417" y="6504769"/>
            <a:ext cx="203292" cy="219074"/>
          </a:xfrm>
          <a:prstGeom prst="triangle">
            <a:avLst/>
          </a:prstGeom>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7" name="TextBox 66"/>
          <p:cNvSpPr txBox="1"/>
          <p:nvPr/>
        </p:nvSpPr>
        <p:spPr>
          <a:xfrm>
            <a:off x="3828105" y="6473976"/>
            <a:ext cx="2356286" cy="369332"/>
          </a:xfrm>
          <a:prstGeom prst="rect">
            <a:avLst/>
          </a:prstGeom>
          <a:noFill/>
        </p:spPr>
        <p:txBody>
          <a:bodyPr wrap="none" rtlCol="0">
            <a:spAutoFit/>
          </a:bodyPr>
          <a:lstStyle/>
          <a:p>
            <a:r>
              <a:rPr lang="en-US" dirty="0"/>
              <a:t>      = Prediction Market</a:t>
            </a:r>
          </a:p>
        </p:txBody>
      </p:sp>
      <p:sp>
        <p:nvSpPr>
          <p:cNvPr id="26" name="Rounded Rectangle 25"/>
          <p:cNvSpPr/>
          <p:nvPr/>
        </p:nvSpPr>
        <p:spPr>
          <a:xfrm>
            <a:off x="152400" y="3581400"/>
            <a:ext cx="3866663" cy="3200400"/>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a:off x="5614558" y="3609975"/>
            <a:ext cx="3391155" cy="3200400"/>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3D28EDB1-1091-4B3D-AD34-1E70A4E56069}"/>
              </a:ext>
            </a:extLst>
          </p:cNvPr>
          <p:cNvSpPr>
            <a:spLocks noGrp="1"/>
          </p:cNvSpPr>
          <p:nvPr>
            <p:ph type="ftr" sz="quarter" idx="11"/>
          </p:nvPr>
        </p:nvSpPr>
        <p:spPr/>
        <p:txBody>
          <a:bodyPr/>
          <a:lstStyle/>
          <a:p>
            <a:r>
              <a:rPr lang="en-US"/>
              <a:t>www.BitcoinHivemind.com</a:t>
            </a:r>
          </a:p>
        </p:txBody>
      </p:sp>
      <p:sp>
        <p:nvSpPr>
          <p:cNvPr id="8" name="Slide Number Placeholder 7">
            <a:extLst>
              <a:ext uri="{FF2B5EF4-FFF2-40B4-BE49-F238E27FC236}">
                <a16:creationId xmlns:a16="http://schemas.microsoft.com/office/drawing/2014/main" id="{ED7B3293-8E82-435E-8915-0ED9D426CF2E}"/>
              </a:ext>
            </a:extLst>
          </p:cNvPr>
          <p:cNvSpPr>
            <a:spLocks noGrp="1"/>
          </p:cNvSpPr>
          <p:nvPr>
            <p:ph type="sldNum" sz="quarter" idx="12"/>
          </p:nvPr>
        </p:nvSpPr>
        <p:spPr/>
        <p:txBody>
          <a:bodyPr/>
          <a:lstStyle/>
          <a:p>
            <a:fld id="{1A10F235-9555-41B0-B8E9-2A55BD748559}" type="slidenum">
              <a:rPr lang="en-US" smtClean="0"/>
              <a:t>34</a:t>
            </a:fld>
            <a:endParaRPr lang="en-US"/>
          </a:p>
        </p:txBody>
      </p:sp>
    </p:spTree>
    <p:extLst>
      <p:ext uri="{BB962C8B-B14F-4D97-AF65-F5344CB8AC3E}">
        <p14:creationId xmlns:p14="http://schemas.microsoft.com/office/powerpoint/2010/main" val="13411731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5300" y="228600"/>
            <a:ext cx="8229600" cy="990600"/>
          </a:xfrm>
        </p:spPr>
        <p:txBody>
          <a:bodyPr>
            <a:normAutofit/>
          </a:bodyPr>
          <a:lstStyle/>
          <a:p>
            <a:r>
              <a:rPr lang="en-US" dirty="0"/>
              <a:t>Benefits of PMs (Over Talking)</a:t>
            </a:r>
          </a:p>
        </p:txBody>
      </p:sp>
      <p:sp>
        <p:nvSpPr>
          <p:cNvPr id="3" name="Content Placeholder 2"/>
          <p:cNvSpPr>
            <a:spLocks noGrp="1"/>
          </p:cNvSpPr>
          <p:nvPr>
            <p:ph idx="1"/>
          </p:nvPr>
        </p:nvSpPr>
        <p:spPr>
          <a:xfrm>
            <a:off x="228600" y="1219200"/>
            <a:ext cx="8763000" cy="5181600"/>
          </a:xfrm>
        </p:spPr>
        <p:txBody>
          <a:bodyPr>
            <a:normAutofit/>
          </a:bodyPr>
          <a:lstStyle/>
          <a:p>
            <a:r>
              <a:rPr lang="en-US" dirty="0"/>
              <a:t>Talk: Why even bother becoming informed?</a:t>
            </a:r>
          </a:p>
          <a:p>
            <a:pPr lvl="1"/>
            <a:r>
              <a:rPr lang="en-US" dirty="0"/>
              <a:t>Hard to learn this stuff (and I only have so much time)</a:t>
            </a:r>
          </a:p>
          <a:p>
            <a:pPr lvl="1"/>
            <a:r>
              <a:rPr lang="en-US" dirty="0"/>
              <a:t>How am I supposed to convince others?</a:t>
            </a:r>
          </a:p>
          <a:p>
            <a:pPr lvl="1"/>
            <a:r>
              <a:rPr lang="en-US" dirty="0"/>
              <a:t>Info-processing is difficult (why résumés </a:t>
            </a:r>
            <a:r>
              <a:rPr lang="en-US" i="1" dirty="0"/>
              <a:t>must</a:t>
            </a:r>
            <a:r>
              <a:rPr lang="en-US" dirty="0"/>
              <a:t> be short).</a:t>
            </a:r>
          </a:p>
          <a:p>
            <a:pPr lvl="1"/>
            <a:r>
              <a:rPr lang="en-US" dirty="0"/>
              <a:t>Minimal-info strategies (join a tribe/“political party”).</a:t>
            </a:r>
          </a:p>
          <a:p>
            <a:r>
              <a:rPr lang="en-US" dirty="0"/>
              <a:t>PM forces a clear definition.</a:t>
            </a:r>
          </a:p>
          <a:p>
            <a:r>
              <a:rPr lang="en-US" dirty="0"/>
              <a:t>Prices are </a:t>
            </a:r>
            <a:r>
              <a:rPr lang="en-US" b="1" dirty="0"/>
              <a:t>constantly</a:t>
            </a:r>
            <a:r>
              <a:rPr lang="en-US" dirty="0"/>
              <a:t> and </a:t>
            </a:r>
            <a:r>
              <a:rPr lang="en-US" b="1" dirty="0"/>
              <a:t>unanimously</a:t>
            </a:r>
            <a:r>
              <a:rPr lang="en-US" dirty="0"/>
              <a:t> acceptable. </a:t>
            </a:r>
            <a:r>
              <a:rPr lang="en-US" u="sng" dirty="0"/>
              <a:t>At all times,</a:t>
            </a:r>
            <a:r>
              <a:rPr lang="en-US" dirty="0"/>
              <a:t> </a:t>
            </a:r>
            <a:r>
              <a:rPr lang="en-US" u="sng" dirty="0"/>
              <a:t>everyone</a:t>
            </a:r>
            <a:r>
              <a:rPr lang="en-US" dirty="0"/>
              <a:t> agrees with the price (if not, they can profitably trade).</a:t>
            </a:r>
          </a:p>
          <a:p>
            <a:r>
              <a:rPr lang="en-US" dirty="0"/>
              <a:t>Note: Suppose climate change were false. The “reliability” and “broadcast” problems are much worse.  </a:t>
            </a:r>
          </a:p>
        </p:txBody>
      </p:sp>
      <p:sp>
        <p:nvSpPr>
          <p:cNvPr id="4" name="Footer Placeholder 3">
            <a:extLst>
              <a:ext uri="{FF2B5EF4-FFF2-40B4-BE49-F238E27FC236}">
                <a16:creationId xmlns:a16="http://schemas.microsoft.com/office/drawing/2014/main" id="{CD80CBB8-CDE4-4E4A-850C-7A4AA202892D}"/>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52A4BCB8-B960-41C9-AC68-0B9CD3AC7EEA}"/>
              </a:ext>
            </a:extLst>
          </p:cNvPr>
          <p:cNvSpPr>
            <a:spLocks noGrp="1"/>
          </p:cNvSpPr>
          <p:nvPr>
            <p:ph type="sldNum" sz="quarter" idx="12"/>
          </p:nvPr>
        </p:nvSpPr>
        <p:spPr/>
        <p:txBody>
          <a:bodyPr/>
          <a:lstStyle/>
          <a:p>
            <a:fld id="{1A10F235-9555-41B0-B8E9-2A55BD748559}" type="slidenum">
              <a:rPr lang="en-US" smtClean="0"/>
              <a:t>35</a:t>
            </a:fld>
            <a:endParaRPr lang="en-US"/>
          </a:p>
        </p:txBody>
      </p:sp>
    </p:spTree>
    <p:extLst>
      <p:ext uri="{BB962C8B-B14F-4D97-AF65-F5344CB8AC3E}">
        <p14:creationId xmlns:p14="http://schemas.microsoft.com/office/powerpoint/2010/main" val="3702022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8B0E-9099-4856-87A0-EA592FD1D85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D8AF8C5-49CC-4977-9A81-E75138FEBFD3}"/>
              </a:ext>
            </a:extLst>
          </p:cNvPr>
          <p:cNvSpPr>
            <a:spLocks noGrp="1"/>
          </p:cNvSpPr>
          <p:nvPr>
            <p:ph idx="1"/>
          </p:nvPr>
        </p:nvSpPr>
        <p:spPr>
          <a:xfrm>
            <a:off x="628650" y="1626449"/>
            <a:ext cx="7886700" cy="4351338"/>
          </a:xfrm>
        </p:spPr>
        <p:txBody>
          <a:bodyPr/>
          <a:lstStyle/>
          <a:p>
            <a:pPr marL="514350" indent="-514350">
              <a:buFont typeface="+mj-lt"/>
              <a:buAutoNum type="arabicPeriod"/>
            </a:pPr>
            <a:r>
              <a:rPr lang="en-US" dirty="0"/>
              <a:t>Moral Objections to Governance (Speech)</a:t>
            </a:r>
          </a:p>
          <a:p>
            <a:pPr marL="514350" indent="-514350">
              <a:buFont typeface="+mj-lt"/>
              <a:buAutoNum type="arabicPeriod"/>
            </a:pPr>
            <a:r>
              <a:rPr lang="en-US" dirty="0"/>
              <a:t>How Society Reacts to Problems (An Analogy)</a:t>
            </a:r>
          </a:p>
          <a:p>
            <a:pPr marL="514350" indent="-514350">
              <a:buFont typeface="+mj-lt"/>
              <a:buAutoNum type="arabicPeriod"/>
            </a:pPr>
            <a:r>
              <a:rPr lang="en-US" dirty="0"/>
              <a:t>Why Governance is Hard (A Diagnosis)</a:t>
            </a:r>
          </a:p>
          <a:p>
            <a:pPr marL="514350" indent="-514350">
              <a:buFont typeface="+mj-lt"/>
              <a:buAutoNum type="arabicPeriod"/>
            </a:pPr>
            <a:r>
              <a:rPr lang="en-US" dirty="0"/>
              <a:t>What Prediction Markets Are (An Institution)</a:t>
            </a:r>
          </a:p>
          <a:p>
            <a:pPr marL="514350" indent="-514350">
              <a:buFont typeface="+mj-lt"/>
              <a:buAutoNum type="arabicPeriod"/>
            </a:pPr>
            <a:r>
              <a:rPr lang="en-US" dirty="0"/>
              <a:t>Blockchain </a:t>
            </a:r>
            <a:r>
              <a:rPr lang="en-US" i="1" u="sng" dirty="0"/>
              <a:t>Conditional Prediction Markets</a:t>
            </a:r>
            <a:r>
              <a:rPr lang="en-US" dirty="0"/>
              <a:t> – Solution to Governance</a:t>
            </a:r>
          </a:p>
          <a:p>
            <a:pPr marL="514350" indent="-514350">
              <a:buFont typeface="+mj-lt"/>
              <a:buAutoNum type="arabicPeriod"/>
            </a:pPr>
            <a:r>
              <a:rPr lang="en-US" dirty="0"/>
              <a:t>Getting Practical</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39FCFD08-D5EC-48C5-81D2-B98448FE776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26FC0E66-FB77-4E21-8EDA-0B1188C56186}"/>
              </a:ext>
            </a:extLst>
          </p:cNvPr>
          <p:cNvSpPr>
            <a:spLocks noGrp="1"/>
          </p:cNvSpPr>
          <p:nvPr>
            <p:ph type="sldNum" sz="quarter" idx="12"/>
          </p:nvPr>
        </p:nvSpPr>
        <p:spPr/>
        <p:txBody>
          <a:bodyPr/>
          <a:lstStyle/>
          <a:p>
            <a:fld id="{1A10F235-9555-41B0-B8E9-2A55BD748559}" type="slidenum">
              <a:rPr lang="en-US" smtClean="0"/>
              <a:t>36</a:t>
            </a:fld>
            <a:endParaRPr lang="en-US"/>
          </a:p>
        </p:txBody>
      </p:sp>
      <p:sp>
        <p:nvSpPr>
          <p:cNvPr id="6" name="Rectangle: Rounded Corners 5">
            <a:extLst>
              <a:ext uri="{FF2B5EF4-FFF2-40B4-BE49-F238E27FC236}">
                <a16:creationId xmlns:a16="http://schemas.microsoft.com/office/drawing/2014/main" id="{ADAEEFF3-365B-4BC0-8F0C-8BEA6FB382CC}"/>
              </a:ext>
            </a:extLst>
          </p:cNvPr>
          <p:cNvSpPr/>
          <p:nvPr/>
        </p:nvSpPr>
        <p:spPr>
          <a:xfrm>
            <a:off x="535131" y="3678382"/>
            <a:ext cx="7226877" cy="831273"/>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5851D6-44EA-4D9E-9600-FFB819C8452F}"/>
              </a:ext>
            </a:extLst>
          </p:cNvPr>
          <p:cNvSpPr/>
          <p:nvPr/>
        </p:nvSpPr>
        <p:spPr>
          <a:xfrm>
            <a:off x="124691" y="1371599"/>
            <a:ext cx="8390659" cy="2234045"/>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E20363-159E-4D0F-B8F0-011614B6B067}"/>
              </a:ext>
            </a:extLst>
          </p:cNvPr>
          <p:cNvSpPr/>
          <p:nvPr/>
        </p:nvSpPr>
        <p:spPr>
          <a:xfrm>
            <a:off x="376670" y="4582393"/>
            <a:ext cx="8390659" cy="2139083"/>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6286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79970"/>
            <a:ext cx="20107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782" y="1295400"/>
            <a:ext cx="5508758"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3888954"/>
            <a:ext cx="315094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28650" y="280193"/>
            <a:ext cx="7886700" cy="1325563"/>
          </a:xfrm>
        </p:spPr>
        <p:txBody>
          <a:bodyPr>
            <a:normAutofit/>
          </a:bodyPr>
          <a:lstStyle/>
          <a:p>
            <a:r>
              <a:rPr lang="en-US" b="1" dirty="0"/>
              <a:t>Conditional Forecasts: </a:t>
            </a:r>
            <a:br>
              <a:rPr lang="en-US" dirty="0"/>
            </a:br>
            <a:r>
              <a:rPr lang="en-US" dirty="0"/>
              <a:t>More Than One Dimension</a:t>
            </a:r>
          </a:p>
        </p:txBody>
      </p:sp>
      <p:sp>
        <p:nvSpPr>
          <p:cNvPr id="5" name="TextBox 4"/>
          <p:cNvSpPr txBox="1"/>
          <p:nvPr/>
        </p:nvSpPr>
        <p:spPr>
          <a:xfrm>
            <a:off x="2030035" y="5915025"/>
            <a:ext cx="470000" cy="769441"/>
          </a:xfrm>
          <a:prstGeom prst="rect">
            <a:avLst/>
          </a:prstGeom>
          <a:noFill/>
        </p:spPr>
        <p:txBody>
          <a:bodyPr wrap="none" rtlCol="0">
            <a:spAutoFit/>
          </a:bodyPr>
          <a:lstStyle/>
          <a:p>
            <a:r>
              <a:rPr lang="en-US" sz="4400" b="1" dirty="0"/>
              <a:t>2</a:t>
            </a:r>
            <a:endParaRPr lang="en-US" sz="3600" b="1" dirty="0"/>
          </a:p>
        </p:txBody>
      </p:sp>
      <p:sp>
        <p:nvSpPr>
          <p:cNvPr id="9" name="TextBox 8"/>
          <p:cNvSpPr txBox="1"/>
          <p:nvPr/>
        </p:nvSpPr>
        <p:spPr>
          <a:xfrm>
            <a:off x="4876800" y="3429000"/>
            <a:ext cx="470000" cy="769441"/>
          </a:xfrm>
          <a:prstGeom prst="rect">
            <a:avLst/>
          </a:prstGeom>
          <a:noFill/>
        </p:spPr>
        <p:txBody>
          <a:bodyPr wrap="none" rtlCol="0">
            <a:spAutoFit/>
          </a:bodyPr>
          <a:lstStyle/>
          <a:p>
            <a:r>
              <a:rPr lang="en-US" sz="4400" b="1" dirty="0"/>
              <a:t>3</a:t>
            </a:r>
            <a:endParaRPr lang="en-US" sz="3600" b="1" dirty="0"/>
          </a:p>
        </p:txBody>
      </p:sp>
      <p:sp>
        <p:nvSpPr>
          <p:cNvPr id="10" name="TextBox 9"/>
          <p:cNvSpPr txBox="1"/>
          <p:nvPr/>
        </p:nvSpPr>
        <p:spPr>
          <a:xfrm>
            <a:off x="244239" y="3605212"/>
            <a:ext cx="470000" cy="769441"/>
          </a:xfrm>
          <a:prstGeom prst="rect">
            <a:avLst/>
          </a:prstGeom>
          <a:noFill/>
        </p:spPr>
        <p:txBody>
          <a:bodyPr wrap="none" rtlCol="0">
            <a:spAutoFit/>
          </a:bodyPr>
          <a:lstStyle/>
          <a:p>
            <a:r>
              <a:rPr lang="en-US" sz="4400" b="1" dirty="0"/>
              <a:t>1</a:t>
            </a:r>
          </a:p>
        </p:txBody>
      </p:sp>
      <p:sp>
        <p:nvSpPr>
          <p:cNvPr id="3" name="Footer Placeholder 2">
            <a:extLst>
              <a:ext uri="{FF2B5EF4-FFF2-40B4-BE49-F238E27FC236}">
                <a16:creationId xmlns:a16="http://schemas.microsoft.com/office/drawing/2014/main" id="{3A7426CF-55DB-42FA-9DF0-E915FE570193}"/>
              </a:ext>
            </a:extLst>
          </p:cNvPr>
          <p:cNvSpPr>
            <a:spLocks noGrp="1"/>
          </p:cNvSpPr>
          <p:nvPr>
            <p:ph type="ftr" sz="quarter" idx="11"/>
          </p:nvPr>
        </p:nvSpPr>
        <p:spPr/>
        <p:txBody>
          <a:bodyPr/>
          <a:lstStyle/>
          <a:p>
            <a:r>
              <a:rPr lang="en-US"/>
              <a:t>www.BitcoinHivemind.com</a:t>
            </a:r>
          </a:p>
        </p:txBody>
      </p:sp>
      <p:sp>
        <p:nvSpPr>
          <p:cNvPr id="4" name="Slide Number Placeholder 3">
            <a:extLst>
              <a:ext uri="{FF2B5EF4-FFF2-40B4-BE49-F238E27FC236}">
                <a16:creationId xmlns:a16="http://schemas.microsoft.com/office/drawing/2014/main" id="{72894653-DC2B-4A24-AEB6-0E6C77B198A7}"/>
              </a:ext>
            </a:extLst>
          </p:cNvPr>
          <p:cNvSpPr>
            <a:spLocks noGrp="1"/>
          </p:cNvSpPr>
          <p:nvPr>
            <p:ph type="sldNum" sz="quarter" idx="12"/>
          </p:nvPr>
        </p:nvSpPr>
        <p:spPr/>
        <p:txBody>
          <a:bodyPr/>
          <a:lstStyle/>
          <a:p>
            <a:fld id="{1A10F235-9555-41B0-B8E9-2A55BD748559}" type="slidenum">
              <a:rPr lang="en-US" smtClean="0"/>
              <a:t>37</a:t>
            </a:fld>
            <a:endParaRPr lang="en-US"/>
          </a:p>
        </p:txBody>
      </p:sp>
    </p:spTree>
    <p:extLst>
      <p:ext uri="{BB962C8B-B14F-4D97-AF65-F5344CB8AC3E}">
        <p14:creationId xmlns:p14="http://schemas.microsoft.com/office/powerpoint/2010/main" val="1963905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481" y="3733800"/>
            <a:ext cx="85248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1"/>
          <p:cNvSpPr>
            <a:spLocks noGrp="1"/>
          </p:cNvSpPr>
          <p:nvPr>
            <p:ph type="title"/>
          </p:nvPr>
        </p:nvSpPr>
        <p:spPr>
          <a:xfrm>
            <a:off x="457200" y="152400"/>
            <a:ext cx="8229600" cy="1143000"/>
          </a:xfrm>
        </p:spPr>
        <p:txBody>
          <a:bodyPr>
            <a:normAutofit fontScale="90000"/>
          </a:bodyPr>
          <a:lstStyle/>
          <a:p>
            <a:r>
              <a:rPr lang="en-US" dirty="0"/>
              <a:t>More Dimensions: More Forecasts, AND More </a:t>
            </a:r>
            <a:r>
              <a:rPr lang="en-US" b="1" dirty="0"/>
              <a:t>Relationships</a:t>
            </a:r>
          </a:p>
        </p:txBody>
      </p:sp>
      <p:sp>
        <p:nvSpPr>
          <p:cNvPr id="5" name="TextBox 4"/>
          <p:cNvSpPr txBox="1"/>
          <p:nvPr/>
        </p:nvSpPr>
        <p:spPr>
          <a:xfrm>
            <a:off x="6017570" y="1828800"/>
            <a:ext cx="2590800" cy="646331"/>
          </a:xfrm>
          <a:prstGeom prst="rect">
            <a:avLst/>
          </a:prstGeom>
          <a:noFill/>
          <a:ln>
            <a:solidFill>
              <a:schemeClr val="tx1">
                <a:lumMod val="75000"/>
                <a:lumOff val="25000"/>
              </a:schemeClr>
            </a:solidFill>
          </a:ln>
        </p:spPr>
        <p:txBody>
          <a:bodyPr wrap="square" rtlCol="0">
            <a:spAutoFit/>
          </a:bodyPr>
          <a:lstStyle/>
          <a:p>
            <a:pPr algn="r"/>
            <a:r>
              <a:rPr lang="en-US" dirty="0"/>
              <a:t>Joint, Marginal, and Conditional Probabilities</a:t>
            </a:r>
          </a:p>
        </p:txBody>
      </p:sp>
      <p:sp>
        <p:nvSpPr>
          <p:cNvPr id="9" name="TextBox 8"/>
          <p:cNvSpPr txBox="1"/>
          <p:nvPr/>
        </p:nvSpPr>
        <p:spPr>
          <a:xfrm>
            <a:off x="1371600" y="6019800"/>
            <a:ext cx="5941370" cy="646331"/>
          </a:xfrm>
          <a:prstGeom prst="rect">
            <a:avLst/>
          </a:prstGeom>
          <a:noFill/>
        </p:spPr>
        <p:txBody>
          <a:bodyPr wrap="square" rtlCol="0">
            <a:spAutoFit/>
          </a:bodyPr>
          <a:lstStyle/>
          <a:p>
            <a:r>
              <a:rPr lang="en-US" b="1" dirty="0"/>
              <a:t>The Point:    </a:t>
            </a:r>
            <a:r>
              <a:rPr lang="en-US" dirty="0"/>
              <a:t>Probabilities are not only: “Will X happen?”…</a:t>
            </a:r>
          </a:p>
          <a:p>
            <a:pPr algn="r"/>
            <a:r>
              <a:rPr lang="en-US" dirty="0"/>
              <a:t>     …they are also: “Would Y influence X?”</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371599"/>
            <a:ext cx="3810000" cy="2700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162800" y="2819400"/>
            <a:ext cx="1445570" cy="646331"/>
          </a:xfrm>
          <a:prstGeom prst="rect">
            <a:avLst/>
          </a:prstGeom>
          <a:noFill/>
          <a:ln>
            <a:solidFill>
              <a:schemeClr val="tx1">
                <a:lumMod val="75000"/>
                <a:lumOff val="25000"/>
              </a:schemeClr>
            </a:solidFill>
          </a:ln>
        </p:spPr>
        <p:txBody>
          <a:bodyPr wrap="square" rtlCol="0">
            <a:spAutoFit/>
          </a:bodyPr>
          <a:lstStyle/>
          <a:p>
            <a:pPr algn="r"/>
            <a:r>
              <a:rPr lang="en-US" dirty="0"/>
              <a:t>MSRs</a:t>
            </a:r>
            <a:br>
              <a:rPr lang="en-US" dirty="0"/>
            </a:br>
            <a:r>
              <a:rPr lang="en-US" dirty="0"/>
              <a:t>Bayesian Net</a:t>
            </a:r>
          </a:p>
        </p:txBody>
      </p:sp>
      <p:sp>
        <p:nvSpPr>
          <p:cNvPr id="2" name="Footer Placeholder 1">
            <a:extLst>
              <a:ext uri="{FF2B5EF4-FFF2-40B4-BE49-F238E27FC236}">
                <a16:creationId xmlns:a16="http://schemas.microsoft.com/office/drawing/2014/main" id="{A55D9FC5-E34B-4BC6-8B36-43A46B9DA686}"/>
              </a:ext>
            </a:extLst>
          </p:cNvPr>
          <p:cNvSpPr>
            <a:spLocks noGrp="1"/>
          </p:cNvSpPr>
          <p:nvPr>
            <p:ph type="ftr" sz="quarter" idx="11"/>
          </p:nvPr>
        </p:nvSpPr>
        <p:spPr/>
        <p:txBody>
          <a:bodyPr/>
          <a:lstStyle/>
          <a:p>
            <a:r>
              <a:rPr lang="en-US"/>
              <a:t>www.BitcoinHivemind.com</a:t>
            </a:r>
          </a:p>
        </p:txBody>
      </p:sp>
      <p:sp>
        <p:nvSpPr>
          <p:cNvPr id="3" name="Slide Number Placeholder 2">
            <a:extLst>
              <a:ext uri="{FF2B5EF4-FFF2-40B4-BE49-F238E27FC236}">
                <a16:creationId xmlns:a16="http://schemas.microsoft.com/office/drawing/2014/main" id="{3FAD410F-07CE-4825-B769-423E29C214C8}"/>
              </a:ext>
            </a:extLst>
          </p:cNvPr>
          <p:cNvSpPr>
            <a:spLocks noGrp="1"/>
          </p:cNvSpPr>
          <p:nvPr>
            <p:ph type="sldNum" sz="quarter" idx="12"/>
          </p:nvPr>
        </p:nvSpPr>
        <p:spPr/>
        <p:txBody>
          <a:bodyPr/>
          <a:lstStyle/>
          <a:p>
            <a:fld id="{1A10F235-9555-41B0-B8E9-2A55BD748559}" type="slidenum">
              <a:rPr lang="en-US" smtClean="0"/>
              <a:t>38</a:t>
            </a:fld>
            <a:endParaRPr lang="en-US"/>
          </a:p>
        </p:txBody>
      </p:sp>
    </p:spTree>
    <p:extLst>
      <p:ext uri="{BB962C8B-B14F-4D97-AF65-F5344CB8AC3E}">
        <p14:creationId xmlns:p14="http://schemas.microsoft.com/office/powerpoint/2010/main" val="28179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BC377-B198-4E89-8DFD-4D4190D5EE61}"/>
              </a:ext>
            </a:extLst>
          </p:cNvPr>
          <p:cNvSpPr>
            <a:spLocks noGrp="1"/>
          </p:cNvSpPr>
          <p:nvPr>
            <p:ph type="title"/>
          </p:nvPr>
        </p:nvSpPr>
        <p:spPr>
          <a:xfrm>
            <a:off x="460231" y="200673"/>
            <a:ext cx="7886700" cy="1325563"/>
          </a:xfrm>
        </p:spPr>
        <p:txBody>
          <a:bodyPr/>
          <a:lstStyle/>
          <a:p>
            <a:r>
              <a:rPr lang="en-US" dirty="0"/>
              <a:t>Example – Which CEOs aren’t pulling their weight?</a:t>
            </a:r>
          </a:p>
        </p:txBody>
      </p:sp>
      <p:sp>
        <p:nvSpPr>
          <p:cNvPr id="4" name="Footer Placeholder 3">
            <a:extLst>
              <a:ext uri="{FF2B5EF4-FFF2-40B4-BE49-F238E27FC236}">
                <a16:creationId xmlns:a16="http://schemas.microsoft.com/office/drawing/2014/main" id="{BB2999C5-2BDC-405A-9863-BE565952D2A3}"/>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3384F553-4DE2-4C22-9C66-B19243466BE9}"/>
              </a:ext>
            </a:extLst>
          </p:cNvPr>
          <p:cNvSpPr>
            <a:spLocks noGrp="1"/>
          </p:cNvSpPr>
          <p:nvPr>
            <p:ph type="sldNum" sz="quarter" idx="12"/>
          </p:nvPr>
        </p:nvSpPr>
        <p:spPr/>
        <p:txBody>
          <a:bodyPr/>
          <a:lstStyle/>
          <a:p>
            <a:fld id="{1A10F235-9555-41B0-B8E9-2A55BD748559}" type="slidenum">
              <a:rPr lang="en-US" smtClean="0"/>
              <a:t>39</a:t>
            </a:fld>
            <a:endParaRPr lang="en-US"/>
          </a:p>
        </p:txBody>
      </p:sp>
      <p:pic>
        <p:nvPicPr>
          <p:cNvPr id="6" name="Picture 5">
            <a:extLst>
              <a:ext uri="{FF2B5EF4-FFF2-40B4-BE49-F238E27FC236}">
                <a16:creationId xmlns:a16="http://schemas.microsoft.com/office/drawing/2014/main" id="{58A78D32-7A48-43B3-88D0-3FDECCCA3C85}"/>
              </a:ext>
            </a:extLst>
          </p:cNvPr>
          <p:cNvPicPr>
            <a:picLocks noChangeAspect="1"/>
          </p:cNvPicPr>
          <p:nvPr/>
        </p:nvPicPr>
        <p:blipFill>
          <a:blip r:embed="rId2"/>
          <a:stretch>
            <a:fillRect/>
          </a:stretch>
        </p:blipFill>
        <p:spPr>
          <a:xfrm>
            <a:off x="1031727" y="1914819"/>
            <a:ext cx="6878625" cy="3059544"/>
          </a:xfrm>
          <a:prstGeom prst="rect">
            <a:avLst/>
          </a:prstGeom>
          <a:ln>
            <a:solidFill>
              <a:schemeClr val="tx1"/>
            </a:solidFill>
          </a:ln>
        </p:spPr>
      </p:pic>
      <p:sp>
        <p:nvSpPr>
          <p:cNvPr id="7" name="Title 1">
            <a:extLst>
              <a:ext uri="{FF2B5EF4-FFF2-40B4-BE49-F238E27FC236}">
                <a16:creationId xmlns:a16="http://schemas.microsoft.com/office/drawing/2014/main" id="{25A76E60-FB3C-41BE-B864-77DC1A4A613B}"/>
              </a:ext>
            </a:extLst>
          </p:cNvPr>
          <p:cNvSpPr txBox="1">
            <a:spLocks/>
          </p:cNvSpPr>
          <p:nvPr/>
        </p:nvSpPr>
        <p:spPr>
          <a:xfrm>
            <a:off x="2415156" y="5205019"/>
            <a:ext cx="4111769" cy="962238"/>
          </a:xfrm>
          <a:prstGeom prst="rect">
            <a:avLst/>
          </a:prstGeom>
          <a:solidFill>
            <a:schemeClr val="bg1">
              <a:lumMod val="85000"/>
            </a:schemeClr>
          </a:solidFill>
          <a:ln>
            <a:solidFill>
              <a:schemeClr val="tx1"/>
            </a:solidFill>
          </a:ln>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How do we tell??</a:t>
            </a:r>
          </a:p>
          <a:p>
            <a:r>
              <a:rPr lang="en-US" sz="3200" dirty="0"/>
              <a:t>Problem of </a:t>
            </a:r>
            <a:r>
              <a:rPr lang="en-US" sz="3200" b="1" dirty="0"/>
              <a:t>Agency Cost</a:t>
            </a:r>
          </a:p>
        </p:txBody>
      </p:sp>
    </p:spTree>
    <p:extLst>
      <p:ext uri="{BB962C8B-B14F-4D97-AF65-F5344CB8AC3E}">
        <p14:creationId xmlns:p14="http://schemas.microsoft.com/office/powerpoint/2010/main" val="2781511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483D1-759E-4A3D-ADD3-4866237BCFF4}"/>
              </a:ext>
            </a:extLst>
          </p:cNvPr>
          <p:cNvSpPr>
            <a:spLocks noGrp="1"/>
          </p:cNvSpPr>
          <p:nvPr>
            <p:ph type="title"/>
          </p:nvPr>
        </p:nvSpPr>
        <p:spPr/>
        <p:txBody>
          <a:bodyPr/>
          <a:lstStyle/>
          <a:p>
            <a:r>
              <a:rPr lang="en-US" dirty="0"/>
              <a:t>Moral Objection to Governance</a:t>
            </a:r>
          </a:p>
        </p:txBody>
      </p:sp>
      <p:sp>
        <p:nvSpPr>
          <p:cNvPr id="3" name="Content Placeholder 2">
            <a:extLst>
              <a:ext uri="{FF2B5EF4-FFF2-40B4-BE49-F238E27FC236}">
                <a16:creationId xmlns:a16="http://schemas.microsoft.com/office/drawing/2014/main" id="{BA255D30-75DF-4F4C-8B60-ED86327F46AF}"/>
              </a:ext>
            </a:extLst>
          </p:cNvPr>
          <p:cNvSpPr>
            <a:spLocks noGrp="1"/>
          </p:cNvSpPr>
          <p:nvPr>
            <p:ph idx="1"/>
          </p:nvPr>
        </p:nvSpPr>
        <p:spPr>
          <a:xfrm>
            <a:off x="628650" y="2779413"/>
            <a:ext cx="7886700" cy="3943651"/>
          </a:xfrm>
        </p:spPr>
        <p:txBody>
          <a:bodyPr>
            <a:normAutofit fontScale="92500" lnSpcReduction="20000"/>
          </a:bodyPr>
          <a:lstStyle/>
          <a:p>
            <a:r>
              <a:rPr lang="en-US" b="1" dirty="0"/>
              <a:t>Observation</a:t>
            </a:r>
            <a:r>
              <a:rPr lang="en-US" dirty="0"/>
              <a:t>: Undesirable to have a decision forced on you. (Might</a:t>
            </a:r>
            <a:r>
              <a:rPr lang="en-US" baseline="0" dirty="0"/>
              <a:t> be one you dislike.)</a:t>
            </a:r>
          </a:p>
          <a:p>
            <a:endParaRPr lang="en-US" b="1" dirty="0"/>
          </a:p>
          <a:p>
            <a:r>
              <a:rPr lang="en-US" b="1" dirty="0"/>
              <a:t>Policy</a:t>
            </a:r>
            <a:r>
              <a:rPr lang="en-US" dirty="0"/>
              <a:t>: Individual should </a:t>
            </a:r>
            <a:r>
              <a:rPr lang="en-US" i="1" u="sng" dirty="0"/>
              <a:t>always</a:t>
            </a:r>
            <a:r>
              <a:rPr lang="en-US" dirty="0"/>
              <a:t> have a pure veto (even on pre-agreed rules); or rather: consent can/should </a:t>
            </a:r>
            <a:r>
              <a:rPr lang="en-US" i="1" u="sng" dirty="0"/>
              <a:t>never</a:t>
            </a:r>
            <a:r>
              <a:rPr lang="en-US" dirty="0"/>
              <a:t> be estimated.</a:t>
            </a:r>
          </a:p>
          <a:p>
            <a:endParaRPr lang="en-US" dirty="0"/>
          </a:p>
          <a:p>
            <a:r>
              <a:rPr lang="en-US" dirty="0"/>
              <a:t>I don’t agree with the Policy:</a:t>
            </a:r>
          </a:p>
          <a:p>
            <a:pPr marL="914400" lvl="1" indent="-457200">
              <a:buFont typeface="+mj-lt"/>
              <a:buAutoNum type="arabicPeriod"/>
            </a:pPr>
            <a:r>
              <a:rPr lang="en-US" dirty="0"/>
              <a:t>Efficient cooperation </a:t>
            </a:r>
            <a:r>
              <a:rPr lang="en-US" dirty="0">
                <a:sym typeface="Wingdings" panose="05000000000000000000" pitchFamily="2" charset="2"/>
              </a:rPr>
              <a:t> better life</a:t>
            </a:r>
          </a:p>
          <a:p>
            <a:pPr marL="914400" lvl="1" indent="-457200">
              <a:buFont typeface="+mj-lt"/>
              <a:buAutoNum type="arabicPeriod"/>
            </a:pPr>
            <a:r>
              <a:rPr lang="en-US" dirty="0">
                <a:sym typeface="Wingdings" panose="05000000000000000000" pitchFamily="2" charset="2"/>
              </a:rPr>
              <a:t>Ad hominem fallacy</a:t>
            </a:r>
          </a:p>
          <a:p>
            <a:pPr marL="914400" lvl="1" indent="-457200">
              <a:buFont typeface="+mj-lt"/>
              <a:buAutoNum type="arabicPeriod"/>
            </a:pPr>
            <a:r>
              <a:rPr lang="en-US" dirty="0">
                <a:sym typeface="Wingdings" panose="05000000000000000000" pitchFamily="2" charset="2"/>
              </a:rPr>
              <a:t>“consent of the governed”</a:t>
            </a:r>
            <a:endParaRPr lang="en-US" dirty="0"/>
          </a:p>
          <a:p>
            <a:pPr lvl="1"/>
            <a:endParaRPr lang="en-US" dirty="0"/>
          </a:p>
        </p:txBody>
      </p:sp>
      <p:sp>
        <p:nvSpPr>
          <p:cNvPr id="4" name="TextBox 3">
            <a:extLst>
              <a:ext uri="{FF2B5EF4-FFF2-40B4-BE49-F238E27FC236}">
                <a16:creationId xmlns:a16="http://schemas.microsoft.com/office/drawing/2014/main" id="{10CAF58F-9AB6-4FB3-9C1E-2F061E0FBCEA}"/>
              </a:ext>
            </a:extLst>
          </p:cNvPr>
          <p:cNvSpPr txBox="1"/>
          <p:nvPr/>
        </p:nvSpPr>
        <p:spPr>
          <a:xfrm>
            <a:off x="5683139" y="4566572"/>
            <a:ext cx="1722266" cy="369332"/>
          </a:xfrm>
          <a:prstGeom prst="rect">
            <a:avLst/>
          </a:prstGeom>
          <a:solidFill>
            <a:schemeClr val="bg2"/>
          </a:solidFill>
          <a:ln>
            <a:solidFill>
              <a:schemeClr val="tx1"/>
            </a:solidFill>
          </a:ln>
        </p:spPr>
        <p:txBody>
          <a:bodyPr wrap="none" rtlCol="0">
            <a:spAutoFit/>
          </a:bodyPr>
          <a:lstStyle/>
          <a:p>
            <a:r>
              <a:rPr lang="en-US" dirty="0"/>
              <a:t>“social contract”</a:t>
            </a:r>
          </a:p>
        </p:txBody>
      </p:sp>
      <p:sp>
        <p:nvSpPr>
          <p:cNvPr id="6" name="TextBox 5">
            <a:extLst>
              <a:ext uri="{FF2B5EF4-FFF2-40B4-BE49-F238E27FC236}">
                <a16:creationId xmlns:a16="http://schemas.microsoft.com/office/drawing/2014/main" id="{9F425685-1AAC-42FB-839B-83056BBE91B6}"/>
              </a:ext>
            </a:extLst>
          </p:cNvPr>
          <p:cNvSpPr txBox="1"/>
          <p:nvPr/>
        </p:nvSpPr>
        <p:spPr>
          <a:xfrm>
            <a:off x="4312467" y="3429000"/>
            <a:ext cx="4075603" cy="369332"/>
          </a:xfrm>
          <a:prstGeom prst="rect">
            <a:avLst/>
          </a:prstGeom>
          <a:solidFill>
            <a:schemeClr val="bg2"/>
          </a:solidFill>
          <a:ln>
            <a:solidFill>
              <a:schemeClr val="tx1"/>
            </a:solidFill>
          </a:ln>
        </p:spPr>
        <p:txBody>
          <a:bodyPr wrap="square" rtlCol="0">
            <a:spAutoFit/>
          </a:bodyPr>
          <a:lstStyle/>
          <a:p>
            <a:r>
              <a:rPr lang="en-US" dirty="0"/>
              <a:t>“all contracts are coercive”, naïve anarchy</a:t>
            </a:r>
          </a:p>
        </p:txBody>
      </p:sp>
      <p:sp>
        <p:nvSpPr>
          <p:cNvPr id="5" name="Footer Placeholder 4">
            <a:extLst>
              <a:ext uri="{FF2B5EF4-FFF2-40B4-BE49-F238E27FC236}">
                <a16:creationId xmlns:a16="http://schemas.microsoft.com/office/drawing/2014/main" id="{6D52C914-B836-4159-AE6C-CC00C643F5E7}"/>
              </a:ext>
            </a:extLst>
          </p:cNvPr>
          <p:cNvSpPr>
            <a:spLocks noGrp="1"/>
          </p:cNvSpPr>
          <p:nvPr>
            <p:ph type="ftr" sz="quarter" idx="11"/>
          </p:nvPr>
        </p:nvSpPr>
        <p:spPr/>
        <p:txBody>
          <a:bodyPr/>
          <a:lstStyle/>
          <a:p>
            <a:r>
              <a:rPr lang="en-US"/>
              <a:t>www.BitcoinHivemind.com</a:t>
            </a:r>
          </a:p>
        </p:txBody>
      </p:sp>
      <p:sp>
        <p:nvSpPr>
          <p:cNvPr id="7" name="Slide Number Placeholder 6">
            <a:extLst>
              <a:ext uri="{FF2B5EF4-FFF2-40B4-BE49-F238E27FC236}">
                <a16:creationId xmlns:a16="http://schemas.microsoft.com/office/drawing/2014/main" id="{25620C55-D6AB-42A9-BE36-2AC1608CF33C}"/>
              </a:ext>
            </a:extLst>
          </p:cNvPr>
          <p:cNvSpPr>
            <a:spLocks noGrp="1"/>
          </p:cNvSpPr>
          <p:nvPr>
            <p:ph type="sldNum" sz="quarter" idx="12"/>
          </p:nvPr>
        </p:nvSpPr>
        <p:spPr/>
        <p:txBody>
          <a:bodyPr/>
          <a:lstStyle/>
          <a:p>
            <a:fld id="{1A10F235-9555-41B0-B8E9-2A55BD748559}" type="slidenum">
              <a:rPr lang="en-US" smtClean="0"/>
              <a:t>4</a:t>
            </a:fld>
            <a:endParaRPr lang="en-US"/>
          </a:p>
        </p:txBody>
      </p:sp>
      <p:pic>
        <p:nvPicPr>
          <p:cNvPr id="8" name="Picture 7">
            <a:extLst>
              <a:ext uri="{FF2B5EF4-FFF2-40B4-BE49-F238E27FC236}">
                <a16:creationId xmlns:a16="http://schemas.microsoft.com/office/drawing/2014/main" id="{9E2E7674-1018-4085-8AB9-6D1388111E78}"/>
              </a:ext>
            </a:extLst>
          </p:cNvPr>
          <p:cNvPicPr>
            <a:picLocks noChangeAspect="1"/>
          </p:cNvPicPr>
          <p:nvPr/>
        </p:nvPicPr>
        <p:blipFill>
          <a:blip r:embed="rId3"/>
          <a:stretch>
            <a:fillRect/>
          </a:stretch>
        </p:blipFill>
        <p:spPr>
          <a:xfrm>
            <a:off x="2444531" y="1373335"/>
            <a:ext cx="3385708" cy="1325563"/>
          </a:xfrm>
          <a:prstGeom prst="rect">
            <a:avLst/>
          </a:prstGeom>
          <a:ln>
            <a:solidFill>
              <a:schemeClr val="tx1"/>
            </a:solidFill>
          </a:ln>
        </p:spPr>
      </p:pic>
      <p:cxnSp>
        <p:nvCxnSpPr>
          <p:cNvPr id="10" name="Straight Arrow Connector 9">
            <a:extLst>
              <a:ext uri="{FF2B5EF4-FFF2-40B4-BE49-F238E27FC236}">
                <a16:creationId xmlns:a16="http://schemas.microsoft.com/office/drawing/2014/main" id="{4AF110A1-AB12-4035-A641-4FEE39B60FEE}"/>
              </a:ext>
            </a:extLst>
          </p:cNvPr>
          <p:cNvCxnSpPr>
            <a:cxnSpLocks/>
          </p:cNvCxnSpPr>
          <p:nvPr/>
        </p:nvCxnSpPr>
        <p:spPr>
          <a:xfrm>
            <a:off x="1050201" y="3613666"/>
            <a:ext cx="139764" cy="242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E6AB490-A162-4464-B234-F1D882770563}"/>
              </a:ext>
            </a:extLst>
          </p:cNvPr>
          <p:cNvSpPr txBox="1"/>
          <p:nvPr/>
        </p:nvSpPr>
        <p:spPr>
          <a:xfrm>
            <a:off x="1050201" y="3429000"/>
            <a:ext cx="965970" cy="369332"/>
          </a:xfrm>
          <a:prstGeom prst="rect">
            <a:avLst/>
          </a:prstGeom>
          <a:noFill/>
        </p:spPr>
        <p:txBody>
          <a:bodyPr wrap="none" rtlCol="0">
            <a:spAutoFit/>
          </a:bodyPr>
          <a:lstStyle/>
          <a:p>
            <a:r>
              <a:rPr lang="en-US" dirty="0"/>
              <a:t>extreme</a:t>
            </a:r>
          </a:p>
        </p:txBody>
      </p:sp>
      <p:sp>
        <p:nvSpPr>
          <p:cNvPr id="14" name="Freeform: Shape 13">
            <a:extLst>
              <a:ext uri="{FF2B5EF4-FFF2-40B4-BE49-F238E27FC236}">
                <a16:creationId xmlns:a16="http://schemas.microsoft.com/office/drawing/2014/main" id="{DD1E102E-618F-4958-BF6A-F4C137B15169}"/>
              </a:ext>
            </a:extLst>
          </p:cNvPr>
          <p:cNvSpPr/>
          <p:nvPr/>
        </p:nvSpPr>
        <p:spPr>
          <a:xfrm>
            <a:off x="3082938" y="1389489"/>
            <a:ext cx="2876136" cy="1138285"/>
          </a:xfrm>
          <a:custGeom>
            <a:avLst/>
            <a:gdLst>
              <a:gd name="connsiteX0" fmla="*/ 1697292 w 2876136"/>
              <a:gd name="connsiteY0" fmla="*/ 1082107 h 1138285"/>
              <a:gd name="connsiteX1" fmla="*/ 2865189 w 2876136"/>
              <a:gd name="connsiteY1" fmla="*/ 593220 h 1138285"/>
              <a:gd name="connsiteX2" fmla="*/ 963961 w 2876136"/>
              <a:gd name="connsiteY2" fmla="*/ 22852 h 1138285"/>
              <a:gd name="connsiteX3" fmla="*/ 22401 w 2876136"/>
              <a:gd name="connsiteY3" fmla="*/ 158654 h 1138285"/>
              <a:gd name="connsiteX4" fmla="*/ 330218 w 2876136"/>
              <a:gd name="connsiteY4" fmla="*/ 584166 h 1138285"/>
              <a:gd name="connsiteX5" fmla="*/ 728571 w 2876136"/>
              <a:gd name="connsiteY5" fmla="*/ 1073054 h 1138285"/>
              <a:gd name="connsiteX6" fmla="*/ 1697292 w 2876136"/>
              <a:gd name="connsiteY6" fmla="*/ 1082107 h 113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76136" h="1138285">
                <a:moveTo>
                  <a:pt x="1697292" y="1082107"/>
                </a:moveTo>
                <a:cubicBezTo>
                  <a:pt x="2053395" y="1002135"/>
                  <a:pt x="2987411" y="769762"/>
                  <a:pt x="2865189" y="593220"/>
                </a:cubicBezTo>
                <a:cubicBezTo>
                  <a:pt x="2742967" y="416678"/>
                  <a:pt x="1437759" y="95280"/>
                  <a:pt x="963961" y="22852"/>
                </a:cubicBezTo>
                <a:cubicBezTo>
                  <a:pt x="490163" y="-49576"/>
                  <a:pt x="128025" y="65102"/>
                  <a:pt x="22401" y="158654"/>
                </a:cubicBezTo>
                <a:cubicBezTo>
                  <a:pt x="-83223" y="252206"/>
                  <a:pt x="212523" y="431766"/>
                  <a:pt x="330218" y="584166"/>
                </a:cubicBezTo>
                <a:cubicBezTo>
                  <a:pt x="447913" y="736566"/>
                  <a:pt x="496199" y="991573"/>
                  <a:pt x="728571" y="1073054"/>
                </a:cubicBezTo>
                <a:cubicBezTo>
                  <a:pt x="960943" y="1154535"/>
                  <a:pt x="1341189" y="1162079"/>
                  <a:pt x="1697292" y="1082107"/>
                </a:cubicBezTo>
                <a:close/>
              </a:path>
            </a:pathLst>
          </a:cu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192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641727D-56E9-4B5F-A451-64717F5CF37C}"/>
              </a:ext>
            </a:extLst>
          </p:cNvPr>
          <p:cNvPicPr>
            <a:picLocks noChangeAspect="1"/>
          </p:cNvPicPr>
          <p:nvPr/>
        </p:nvPicPr>
        <p:blipFill>
          <a:blip r:embed="rId3"/>
          <a:stretch>
            <a:fillRect/>
          </a:stretch>
        </p:blipFill>
        <p:spPr>
          <a:xfrm>
            <a:off x="3513647" y="146128"/>
            <a:ext cx="5515695" cy="6525491"/>
          </a:xfrm>
          <a:prstGeom prst="rect">
            <a:avLst/>
          </a:prstGeom>
        </p:spPr>
      </p:pic>
      <p:sp>
        <p:nvSpPr>
          <p:cNvPr id="2" name="Title 1">
            <a:extLst>
              <a:ext uri="{FF2B5EF4-FFF2-40B4-BE49-F238E27FC236}">
                <a16:creationId xmlns:a16="http://schemas.microsoft.com/office/drawing/2014/main" id="{864AB418-491E-48FA-B967-1E175FEFE291}"/>
              </a:ext>
            </a:extLst>
          </p:cNvPr>
          <p:cNvSpPr>
            <a:spLocks noGrp="1"/>
          </p:cNvSpPr>
          <p:nvPr>
            <p:ph type="title"/>
          </p:nvPr>
        </p:nvSpPr>
        <p:spPr>
          <a:xfrm>
            <a:off x="150669" y="136524"/>
            <a:ext cx="3953740" cy="1411721"/>
          </a:xfrm>
        </p:spPr>
        <p:txBody>
          <a:bodyPr>
            <a:normAutofit/>
          </a:bodyPr>
          <a:lstStyle/>
          <a:p>
            <a:r>
              <a:rPr lang="en-US" dirty="0"/>
              <a:t>Two Individual Markets…</a:t>
            </a:r>
          </a:p>
        </p:txBody>
      </p:sp>
      <p:sp>
        <p:nvSpPr>
          <p:cNvPr id="4" name="Footer Placeholder 3">
            <a:extLst>
              <a:ext uri="{FF2B5EF4-FFF2-40B4-BE49-F238E27FC236}">
                <a16:creationId xmlns:a16="http://schemas.microsoft.com/office/drawing/2014/main" id="{A9AF51E7-18F9-4BD0-8FCB-B71321236DA0}"/>
              </a:ext>
            </a:extLst>
          </p:cNvPr>
          <p:cNvSpPr>
            <a:spLocks noGrp="1"/>
          </p:cNvSpPr>
          <p:nvPr>
            <p:ph type="ftr" sz="quarter" idx="11"/>
          </p:nvPr>
        </p:nvSpPr>
        <p:spPr>
          <a:xfrm>
            <a:off x="205221" y="6514271"/>
            <a:ext cx="3086100" cy="365125"/>
          </a:xfrm>
        </p:spPr>
        <p:txBody>
          <a:bodyPr/>
          <a:lstStyle/>
          <a:p>
            <a:r>
              <a:rPr lang="en-US" dirty="0"/>
              <a:t>www.BitcoinHivemind.com</a:t>
            </a:r>
          </a:p>
        </p:txBody>
      </p:sp>
      <p:sp>
        <p:nvSpPr>
          <p:cNvPr id="5" name="Slide Number Placeholder 4">
            <a:extLst>
              <a:ext uri="{FF2B5EF4-FFF2-40B4-BE49-F238E27FC236}">
                <a16:creationId xmlns:a16="http://schemas.microsoft.com/office/drawing/2014/main" id="{DCEDAF88-0C30-492F-9CA8-286CE2C6C538}"/>
              </a:ext>
            </a:extLst>
          </p:cNvPr>
          <p:cNvSpPr>
            <a:spLocks noGrp="1"/>
          </p:cNvSpPr>
          <p:nvPr>
            <p:ph type="sldNum" sz="quarter" idx="12"/>
          </p:nvPr>
        </p:nvSpPr>
        <p:spPr>
          <a:xfrm>
            <a:off x="7086600" y="6523220"/>
            <a:ext cx="2057400" cy="365125"/>
          </a:xfrm>
        </p:spPr>
        <p:txBody>
          <a:bodyPr/>
          <a:lstStyle/>
          <a:p>
            <a:fld id="{1A10F235-9555-41B0-B8E9-2A55BD748559}" type="slidenum">
              <a:rPr lang="en-US" smtClean="0"/>
              <a:t>40</a:t>
            </a:fld>
            <a:endParaRPr lang="en-US" dirty="0"/>
          </a:p>
        </p:txBody>
      </p:sp>
      <p:sp>
        <p:nvSpPr>
          <p:cNvPr id="7" name="Rectangle 6">
            <a:extLst>
              <a:ext uri="{FF2B5EF4-FFF2-40B4-BE49-F238E27FC236}">
                <a16:creationId xmlns:a16="http://schemas.microsoft.com/office/drawing/2014/main" id="{11D106EC-D273-4289-9553-645BD52713DC}"/>
              </a:ext>
            </a:extLst>
          </p:cNvPr>
          <p:cNvSpPr/>
          <p:nvPr/>
        </p:nvSpPr>
        <p:spPr>
          <a:xfrm>
            <a:off x="347802" y="1789291"/>
            <a:ext cx="1896634" cy="5326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Mirroring (superfluous data)</a:t>
            </a:r>
          </a:p>
        </p:txBody>
      </p:sp>
      <p:sp>
        <p:nvSpPr>
          <p:cNvPr id="9" name="Rectangle 8">
            <a:extLst>
              <a:ext uri="{FF2B5EF4-FFF2-40B4-BE49-F238E27FC236}">
                <a16:creationId xmlns:a16="http://schemas.microsoft.com/office/drawing/2014/main" id="{A6218EF8-72D4-4D75-9D42-6D31D14BD89C}"/>
              </a:ext>
            </a:extLst>
          </p:cNvPr>
          <p:cNvSpPr/>
          <p:nvPr/>
        </p:nvSpPr>
        <p:spPr>
          <a:xfrm>
            <a:off x="430929" y="2398247"/>
            <a:ext cx="1974273" cy="264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Because </a:t>
            </a:r>
            <a:r>
              <a:rPr lang="en-US" sz="1200" dirty="0" err="1"/>
              <a:t>Pr</a:t>
            </a:r>
            <a:r>
              <a:rPr lang="en-US" sz="1200" dirty="0"/>
              <a:t>(Yes) = 1 – </a:t>
            </a:r>
            <a:r>
              <a:rPr lang="en-US" sz="1200" dirty="0" err="1"/>
              <a:t>Pr</a:t>
            </a:r>
            <a:r>
              <a:rPr lang="en-US" sz="1200" dirty="0"/>
              <a:t>(No)</a:t>
            </a:r>
          </a:p>
        </p:txBody>
      </p:sp>
      <p:sp>
        <p:nvSpPr>
          <p:cNvPr id="10" name="Rectangle 9">
            <a:extLst>
              <a:ext uri="{FF2B5EF4-FFF2-40B4-BE49-F238E27FC236}">
                <a16:creationId xmlns:a16="http://schemas.microsoft.com/office/drawing/2014/main" id="{B5560F9F-92BB-4F18-8638-54E64F8CF606}"/>
              </a:ext>
            </a:extLst>
          </p:cNvPr>
          <p:cNvSpPr/>
          <p:nvPr/>
        </p:nvSpPr>
        <p:spPr>
          <a:xfrm>
            <a:off x="347801" y="4041200"/>
            <a:ext cx="2177189" cy="5922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Binary: Yes vs No </a:t>
            </a:r>
          </a:p>
          <a:p>
            <a:pPr algn="ctr"/>
            <a:r>
              <a:rPr lang="en-US" dirty="0"/>
              <a:t>Scaled: Min vs Max</a:t>
            </a:r>
          </a:p>
        </p:txBody>
      </p:sp>
      <p:sp>
        <p:nvSpPr>
          <p:cNvPr id="11" name="Rectangle 10">
            <a:extLst>
              <a:ext uri="{FF2B5EF4-FFF2-40B4-BE49-F238E27FC236}">
                <a16:creationId xmlns:a16="http://schemas.microsoft.com/office/drawing/2014/main" id="{11F76DD4-75EF-44DC-AB25-EF9908B99848}"/>
              </a:ext>
            </a:extLst>
          </p:cNvPr>
          <p:cNvSpPr/>
          <p:nvPr/>
        </p:nvSpPr>
        <p:spPr>
          <a:xfrm>
            <a:off x="430929" y="2739510"/>
            <a:ext cx="1273180" cy="26496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But not for long…</a:t>
            </a:r>
          </a:p>
        </p:txBody>
      </p:sp>
      <p:sp>
        <p:nvSpPr>
          <p:cNvPr id="13" name="Rectangle 12">
            <a:extLst>
              <a:ext uri="{FF2B5EF4-FFF2-40B4-BE49-F238E27FC236}">
                <a16:creationId xmlns:a16="http://schemas.microsoft.com/office/drawing/2014/main" id="{7A29538C-C78A-4E8C-9896-730FF6151AF9}"/>
              </a:ext>
            </a:extLst>
          </p:cNvPr>
          <p:cNvSpPr/>
          <p:nvPr/>
        </p:nvSpPr>
        <p:spPr>
          <a:xfrm>
            <a:off x="604242" y="5851418"/>
            <a:ext cx="2699480" cy="5922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Is the CEO departing? Will he be fired? Should he be?</a:t>
            </a:r>
          </a:p>
        </p:txBody>
      </p:sp>
      <p:cxnSp>
        <p:nvCxnSpPr>
          <p:cNvPr id="15" name="Straight Connector 14">
            <a:extLst>
              <a:ext uri="{FF2B5EF4-FFF2-40B4-BE49-F238E27FC236}">
                <a16:creationId xmlns:a16="http://schemas.microsoft.com/office/drawing/2014/main" id="{C897358C-A98B-4C64-82AD-08C45BC67DF7}"/>
              </a:ext>
            </a:extLst>
          </p:cNvPr>
          <p:cNvCxnSpPr>
            <a:cxnSpLocks/>
          </p:cNvCxnSpPr>
          <p:nvPr/>
        </p:nvCxnSpPr>
        <p:spPr>
          <a:xfrm flipH="1" flipV="1">
            <a:off x="3398989" y="5220360"/>
            <a:ext cx="1276920" cy="120567"/>
          </a:xfrm>
          <a:prstGeom prst="line">
            <a:avLst/>
          </a:prstGeom>
          <a:ln w="76200">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06CC78-632B-4843-A8B9-4C3445059674}"/>
              </a:ext>
            </a:extLst>
          </p:cNvPr>
          <p:cNvCxnSpPr>
            <a:cxnSpLocks/>
          </p:cNvCxnSpPr>
          <p:nvPr/>
        </p:nvCxnSpPr>
        <p:spPr>
          <a:xfrm flipH="1">
            <a:off x="2747316" y="2592394"/>
            <a:ext cx="3622312" cy="3042298"/>
          </a:xfrm>
          <a:prstGeom prst="line">
            <a:avLst/>
          </a:prstGeom>
          <a:ln w="38100">
            <a:headEnd type="triangle" w="med" len="med"/>
            <a:tailEnd type="none" w="med" len="med"/>
          </a:ln>
        </p:spPr>
        <p:style>
          <a:lnRef idx="2">
            <a:schemeClr val="accent6"/>
          </a:lnRef>
          <a:fillRef idx="0">
            <a:schemeClr val="accent6"/>
          </a:fillRef>
          <a:effectRef idx="1">
            <a:schemeClr val="accent6"/>
          </a:effectRef>
          <a:fontRef idx="minor">
            <a:schemeClr val="tx1"/>
          </a:fontRef>
        </p:style>
      </p:cxnSp>
      <p:sp>
        <p:nvSpPr>
          <p:cNvPr id="12" name="Rectangle 11">
            <a:extLst>
              <a:ext uri="{FF2B5EF4-FFF2-40B4-BE49-F238E27FC236}">
                <a16:creationId xmlns:a16="http://schemas.microsoft.com/office/drawing/2014/main" id="{494F497E-B9FB-4291-97E1-01B3154DAE7B}"/>
              </a:ext>
            </a:extLst>
          </p:cNvPr>
          <p:cNvSpPr/>
          <p:nvPr/>
        </p:nvSpPr>
        <p:spPr>
          <a:xfrm>
            <a:off x="1671416" y="4813370"/>
            <a:ext cx="1619905" cy="6685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 is having a rough year!</a:t>
            </a:r>
          </a:p>
        </p:txBody>
      </p:sp>
    </p:spTree>
    <p:extLst>
      <p:ext uri="{BB962C8B-B14F-4D97-AF65-F5344CB8AC3E}">
        <p14:creationId xmlns:p14="http://schemas.microsoft.com/office/powerpoint/2010/main" val="1108053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469D8-03B5-408A-A4B7-DE24172A2F11}"/>
              </a:ext>
            </a:extLst>
          </p:cNvPr>
          <p:cNvSpPr>
            <a:spLocks noGrp="1"/>
          </p:cNvSpPr>
          <p:nvPr>
            <p:ph type="title"/>
          </p:nvPr>
        </p:nvSpPr>
        <p:spPr>
          <a:xfrm>
            <a:off x="460517" y="114640"/>
            <a:ext cx="7886700" cy="840219"/>
          </a:xfrm>
        </p:spPr>
        <p:txBody>
          <a:bodyPr/>
          <a:lstStyle/>
          <a:p>
            <a:r>
              <a:rPr lang="en-US" b="1" u="sng" dirty="0"/>
              <a:t>Exact</a:t>
            </a:r>
            <a:r>
              <a:rPr lang="en-US" dirty="0"/>
              <a:t> same data…</a:t>
            </a:r>
          </a:p>
        </p:txBody>
      </p:sp>
      <p:sp>
        <p:nvSpPr>
          <p:cNvPr id="4" name="Footer Placeholder 3">
            <a:extLst>
              <a:ext uri="{FF2B5EF4-FFF2-40B4-BE49-F238E27FC236}">
                <a16:creationId xmlns:a16="http://schemas.microsoft.com/office/drawing/2014/main" id="{C7E6EA09-1A99-4035-B366-8B87215F47CD}"/>
              </a:ext>
            </a:extLst>
          </p:cNvPr>
          <p:cNvSpPr>
            <a:spLocks noGrp="1"/>
          </p:cNvSpPr>
          <p:nvPr>
            <p:ph type="ftr" sz="quarter" idx="11"/>
          </p:nvPr>
        </p:nvSpPr>
        <p:spPr>
          <a:xfrm>
            <a:off x="973208" y="6516795"/>
            <a:ext cx="3086100" cy="365125"/>
          </a:xfrm>
        </p:spPr>
        <p:txBody>
          <a:bodyPr/>
          <a:lstStyle/>
          <a:p>
            <a:r>
              <a:rPr lang="en-US" dirty="0"/>
              <a:t>www.BitcoinHivemind.com</a:t>
            </a:r>
          </a:p>
        </p:txBody>
      </p:sp>
      <p:sp>
        <p:nvSpPr>
          <p:cNvPr id="5" name="Slide Number Placeholder 4">
            <a:extLst>
              <a:ext uri="{FF2B5EF4-FFF2-40B4-BE49-F238E27FC236}">
                <a16:creationId xmlns:a16="http://schemas.microsoft.com/office/drawing/2014/main" id="{F5C987C9-7D8C-4810-838C-9D6D0600AEE4}"/>
              </a:ext>
            </a:extLst>
          </p:cNvPr>
          <p:cNvSpPr>
            <a:spLocks noGrp="1"/>
          </p:cNvSpPr>
          <p:nvPr>
            <p:ph type="sldNum" sz="quarter" idx="12"/>
          </p:nvPr>
        </p:nvSpPr>
        <p:spPr>
          <a:xfrm>
            <a:off x="7099736" y="6532997"/>
            <a:ext cx="2057400" cy="365125"/>
          </a:xfrm>
        </p:spPr>
        <p:txBody>
          <a:bodyPr/>
          <a:lstStyle/>
          <a:p>
            <a:fld id="{1A10F235-9555-41B0-B8E9-2A55BD748559}" type="slidenum">
              <a:rPr lang="en-US" smtClean="0"/>
              <a:t>41</a:t>
            </a:fld>
            <a:endParaRPr lang="en-US" dirty="0"/>
          </a:p>
        </p:txBody>
      </p:sp>
      <p:pic>
        <p:nvPicPr>
          <p:cNvPr id="6" name="Picture 3">
            <a:extLst>
              <a:ext uri="{FF2B5EF4-FFF2-40B4-BE49-F238E27FC236}">
                <a16:creationId xmlns:a16="http://schemas.microsoft.com/office/drawing/2014/main" id="{5F9F7F85-B4A0-4DCC-A000-7DF8D882D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015" y="3443855"/>
            <a:ext cx="3150944"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42AD5334-1DA5-4988-A777-F6EB227F7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530" y="1398104"/>
            <a:ext cx="20107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a:extLst>
              <a:ext uri="{FF2B5EF4-FFF2-40B4-BE49-F238E27FC236}">
                <a16:creationId xmlns:a16="http://schemas.microsoft.com/office/drawing/2014/main" id="{85519441-D321-42B2-A4B9-720AE4074D28}"/>
              </a:ext>
            </a:extLst>
          </p:cNvPr>
          <p:cNvSpPr/>
          <p:nvPr/>
        </p:nvSpPr>
        <p:spPr>
          <a:xfrm>
            <a:off x="4751389" y="1263020"/>
            <a:ext cx="1932710" cy="7065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 Price</a:t>
            </a:r>
          </a:p>
        </p:txBody>
      </p:sp>
      <p:pic>
        <p:nvPicPr>
          <p:cNvPr id="10" name="Picture 2">
            <a:extLst>
              <a:ext uri="{FF2B5EF4-FFF2-40B4-BE49-F238E27FC236}">
                <a16:creationId xmlns:a16="http://schemas.microsoft.com/office/drawing/2014/main" id="{27CD16CA-63A9-4A9D-831E-A4B96437F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1" y="1398105"/>
            <a:ext cx="2010787"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a:extLst>
              <a:ext uri="{FF2B5EF4-FFF2-40B4-BE49-F238E27FC236}">
                <a16:creationId xmlns:a16="http://schemas.microsoft.com/office/drawing/2014/main" id="{4244859C-76A2-4809-A212-7DD7830D01B6}"/>
              </a:ext>
            </a:extLst>
          </p:cNvPr>
          <p:cNvSpPr/>
          <p:nvPr/>
        </p:nvSpPr>
        <p:spPr>
          <a:xfrm>
            <a:off x="822760" y="1263022"/>
            <a:ext cx="1932710" cy="70658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CEO Staying?</a:t>
            </a:r>
          </a:p>
        </p:txBody>
      </p:sp>
      <p:sp>
        <p:nvSpPr>
          <p:cNvPr id="12" name="Rectangle: Rounded Corners 11">
            <a:extLst>
              <a:ext uri="{FF2B5EF4-FFF2-40B4-BE49-F238E27FC236}">
                <a16:creationId xmlns:a16="http://schemas.microsoft.com/office/drawing/2014/main" id="{2C61E42A-C3B6-4B11-A9F9-E6D241C3FCD4}"/>
              </a:ext>
            </a:extLst>
          </p:cNvPr>
          <p:cNvSpPr/>
          <p:nvPr/>
        </p:nvSpPr>
        <p:spPr>
          <a:xfrm>
            <a:off x="493568" y="1080029"/>
            <a:ext cx="2540577" cy="231053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2536C40-22CC-446F-956A-DA599779584B}"/>
              </a:ext>
            </a:extLst>
          </p:cNvPr>
          <p:cNvSpPr/>
          <p:nvPr/>
        </p:nvSpPr>
        <p:spPr>
          <a:xfrm>
            <a:off x="4436918" y="1080027"/>
            <a:ext cx="2569299" cy="2310535"/>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ross 13">
            <a:extLst>
              <a:ext uri="{FF2B5EF4-FFF2-40B4-BE49-F238E27FC236}">
                <a16:creationId xmlns:a16="http://schemas.microsoft.com/office/drawing/2014/main" id="{ACE59652-9BDA-4CBC-95F0-339984D1FC94}"/>
              </a:ext>
            </a:extLst>
          </p:cNvPr>
          <p:cNvSpPr/>
          <p:nvPr/>
        </p:nvSpPr>
        <p:spPr>
          <a:xfrm>
            <a:off x="3411754" y="1845130"/>
            <a:ext cx="647554" cy="633843"/>
          </a:xfrm>
          <a:prstGeom prst="plus">
            <a:avLst>
              <a:gd name="adj" fmla="val 3569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8527B69-57FA-4CC2-A1FD-6541F7B943F0}"/>
              </a:ext>
            </a:extLst>
          </p:cNvPr>
          <p:cNvSpPr/>
          <p:nvPr/>
        </p:nvSpPr>
        <p:spPr>
          <a:xfrm>
            <a:off x="4139264" y="4562318"/>
            <a:ext cx="1141121" cy="102610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CEO Staying?</a:t>
            </a:r>
          </a:p>
        </p:txBody>
      </p:sp>
      <p:sp>
        <p:nvSpPr>
          <p:cNvPr id="16" name="Rectangle 15">
            <a:extLst>
              <a:ext uri="{FF2B5EF4-FFF2-40B4-BE49-F238E27FC236}">
                <a16:creationId xmlns:a16="http://schemas.microsoft.com/office/drawing/2014/main" id="{A1CECD7D-870A-4199-8F64-3C78D58F7D75}"/>
              </a:ext>
            </a:extLst>
          </p:cNvPr>
          <p:cNvSpPr/>
          <p:nvPr/>
        </p:nvSpPr>
        <p:spPr>
          <a:xfrm>
            <a:off x="5473903" y="3657298"/>
            <a:ext cx="1718711" cy="4987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Stock Price?</a:t>
            </a:r>
          </a:p>
        </p:txBody>
      </p:sp>
      <p:sp>
        <p:nvSpPr>
          <p:cNvPr id="17" name="Equals 16">
            <a:extLst>
              <a:ext uri="{FF2B5EF4-FFF2-40B4-BE49-F238E27FC236}">
                <a16:creationId xmlns:a16="http://schemas.microsoft.com/office/drawing/2014/main" id="{48E08D54-D3FB-4C00-9CD0-5E9605D11E8A}"/>
              </a:ext>
            </a:extLst>
          </p:cNvPr>
          <p:cNvSpPr/>
          <p:nvPr/>
        </p:nvSpPr>
        <p:spPr>
          <a:xfrm>
            <a:off x="7350776" y="1800491"/>
            <a:ext cx="996441" cy="91747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Equals 17">
            <a:extLst>
              <a:ext uri="{FF2B5EF4-FFF2-40B4-BE49-F238E27FC236}">
                <a16:creationId xmlns:a16="http://schemas.microsoft.com/office/drawing/2014/main" id="{5AAE7768-9471-4A6A-BE2C-BF71F855E3F2}"/>
              </a:ext>
            </a:extLst>
          </p:cNvPr>
          <p:cNvSpPr/>
          <p:nvPr/>
        </p:nvSpPr>
        <p:spPr>
          <a:xfrm>
            <a:off x="1417566" y="4677506"/>
            <a:ext cx="996441" cy="917472"/>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urved Down 19">
            <a:extLst>
              <a:ext uri="{FF2B5EF4-FFF2-40B4-BE49-F238E27FC236}">
                <a16:creationId xmlns:a16="http://schemas.microsoft.com/office/drawing/2014/main" id="{922DCAB6-5DCF-4D15-9455-714E1F9DB2F5}"/>
              </a:ext>
            </a:extLst>
          </p:cNvPr>
          <p:cNvSpPr/>
          <p:nvPr/>
        </p:nvSpPr>
        <p:spPr>
          <a:xfrm rot="3688588" flipV="1">
            <a:off x="651854" y="2907936"/>
            <a:ext cx="4079331" cy="1765577"/>
          </a:xfrm>
          <a:prstGeom prst="curvedDownArrow">
            <a:avLst>
              <a:gd name="adj1" fmla="val 14036"/>
              <a:gd name="adj2" fmla="val 42546"/>
              <a:gd name="adj3" fmla="val 31867"/>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Down 20">
            <a:extLst>
              <a:ext uri="{FF2B5EF4-FFF2-40B4-BE49-F238E27FC236}">
                <a16:creationId xmlns:a16="http://schemas.microsoft.com/office/drawing/2014/main" id="{095259E7-D870-4802-B2E9-AC74E8A9921B}"/>
              </a:ext>
            </a:extLst>
          </p:cNvPr>
          <p:cNvSpPr/>
          <p:nvPr/>
        </p:nvSpPr>
        <p:spPr>
          <a:xfrm rot="4693055">
            <a:off x="5836528" y="2137286"/>
            <a:ext cx="2894759" cy="1165530"/>
          </a:xfrm>
          <a:prstGeom prst="curvedDownArrow">
            <a:avLst>
              <a:gd name="adj1" fmla="val 14036"/>
              <a:gd name="adj2" fmla="val 42546"/>
              <a:gd name="adj3" fmla="val 31867"/>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a:extLst>
              <a:ext uri="{FF2B5EF4-FFF2-40B4-BE49-F238E27FC236}">
                <a16:creationId xmlns:a16="http://schemas.microsoft.com/office/drawing/2014/main" id="{A233588F-EEBB-46A9-82C0-FC3E96365983}"/>
              </a:ext>
            </a:extLst>
          </p:cNvPr>
          <p:cNvSpPr txBox="1"/>
          <p:nvPr/>
        </p:nvSpPr>
        <p:spPr>
          <a:xfrm>
            <a:off x="7672356" y="5770858"/>
            <a:ext cx="1029351" cy="646331"/>
          </a:xfrm>
          <a:prstGeom prst="rect">
            <a:avLst/>
          </a:prstGeom>
          <a:noFill/>
        </p:spPr>
        <p:txBody>
          <a:bodyPr wrap="square" rtlCol="0">
            <a:spAutoFit/>
          </a:bodyPr>
          <a:lstStyle/>
          <a:p>
            <a:r>
              <a:rPr lang="en-US" dirty="0"/>
              <a:t>Marginal numbers</a:t>
            </a:r>
          </a:p>
        </p:txBody>
      </p:sp>
      <p:cxnSp>
        <p:nvCxnSpPr>
          <p:cNvPr id="26" name="Straight Connector 25">
            <a:extLst>
              <a:ext uri="{FF2B5EF4-FFF2-40B4-BE49-F238E27FC236}">
                <a16:creationId xmlns:a16="http://schemas.microsoft.com/office/drawing/2014/main" id="{80114A2C-2660-4334-8A54-3A9EF65A6AA5}"/>
              </a:ext>
            </a:extLst>
          </p:cNvPr>
          <p:cNvCxnSpPr>
            <a:cxnSpLocks/>
            <a:endCxn id="24" idx="1"/>
          </p:cNvCxnSpPr>
          <p:nvPr/>
        </p:nvCxnSpPr>
        <p:spPr>
          <a:xfrm>
            <a:off x="7154720" y="6027403"/>
            <a:ext cx="517636" cy="666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031787-D8BE-42CE-AD2D-A03B542988EC}"/>
              </a:ext>
            </a:extLst>
          </p:cNvPr>
          <p:cNvCxnSpPr>
            <a:cxnSpLocks/>
          </p:cNvCxnSpPr>
          <p:nvPr/>
        </p:nvCxnSpPr>
        <p:spPr>
          <a:xfrm>
            <a:off x="8055990" y="5566613"/>
            <a:ext cx="117383" cy="2926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8422C0F5-7B52-4823-87AE-3C4BA5DDC201}"/>
              </a:ext>
            </a:extLst>
          </p:cNvPr>
          <p:cNvSpPr/>
          <p:nvPr/>
        </p:nvSpPr>
        <p:spPr>
          <a:xfrm>
            <a:off x="3856409" y="3594337"/>
            <a:ext cx="5207208" cy="316980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EA5DB43-B13F-417C-AE6F-10D6BD9134E6}"/>
              </a:ext>
            </a:extLst>
          </p:cNvPr>
          <p:cNvSpPr/>
          <p:nvPr/>
        </p:nvSpPr>
        <p:spPr>
          <a:xfrm>
            <a:off x="7518678" y="4315604"/>
            <a:ext cx="1205848" cy="2035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solidFill>
                  <a:sysClr val="windowText" lastClr="000000"/>
                </a:solidFill>
              </a:rPr>
              <a:t>1+3 = green line</a:t>
            </a:r>
          </a:p>
        </p:txBody>
      </p:sp>
      <p:sp>
        <p:nvSpPr>
          <p:cNvPr id="34" name="Rectangle 33">
            <a:extLst>
              <a:ext uri="{FF2B5EF4-FFF2-40B4-BE49-F238E27FC236}">
                <a16:creationId xmlns:a16="http://schemas.microsoft.com/office/drawing/2014/main" id="{DE8C5D81-FB15-47DA-86C0-2A95D3264AB4}"/>
              </a:ext>
            </a:extLst>
          </p:cNvPr>
          <p:cNvSpPr/>
          <p:nvPr/>
        </p:nvSpPr>
        <p:spPr>
          <a:xfrm>
            <a:off x="7192614" y="6486224"/>
            <a:ext cx="1189180" cy="170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1+2 = blue line</a:t>
            </a:r>
          </a:p>
        </p:txBody>
      </p:sp>
      <p:pic>
        <p:nvPicPr>
          <p:cNvPr id="35" name="Picture 34">
            <a:extLst>
              <a:ext uri="{FF2B5EF4-FFF2-40B4-BE49-F238E27FC236}">
                <a16:creationId xmlns:a16="http://schemas.microsoft.com/office/drawing/2014/main" id="{489CDDB8-6CAB-40CD-8C25-F3E713FFF271}"/>
              </a:ext>
            </a:extLst>
          </p:cNvPr>
          <p:cNvPicPr>
            <a:picLocks noChangeAspect="1"/>
          </p:cNvPicPr>
          <p:nvPr/>
        </p:nvPicPr>
        <p:blipFill>
          <a:blip r:embed="rId4"/>
          <a:stretch>
            <a:fillRect/>
          </a:stretch>
        </p:blipFill>
        <p:spPr>
          <a:xfrm>
            <a:off x="7257112" y="4602559"/>
            <a:ext cx="1547249" cy="884908"/>
          </a:xfrm>
          <a:prstGeom prst="rect">
            <a:avLst/>
          </a:prstGeom>
        </p:spPr>
      </p:pic>
      <p:pic>
        <p:nvPicPr>
          <p:cNvPr id="36" name="Picture 35">
            <a:extLst>
              <a:ext uri="{FF2B5EF4-FFF2-40B4-BE49-F238E27FC236}">
                <a16:creationId xmlns:a16="http://schemas.microsoft.com/office/drawing/2014/main" id="{AC4BB52C-C243-4F50-96D4-2E688BB5A03F}"/>
              </a:ext>
            </a:extLst>
          </p:cNvPr>
          <p:cNvPicPr>
            <a:picLocks noChangeAspect="1"/>
          </p:cNvPicPr>
          <p:nvPr/>
        </p:nvPicPr>
        <p:blipFill>
          <a:blip r:embed="rId5"/>
          <a:stretch>
            <a:fillRect/>
          </a:stretch>
        </p:blipFill>
        <p:spPr>
          <a:xfrm>
            <a:off x="5602537" y="5777973"/>
            <a:ext cx="1479211" cy="882382"/>
          </a:xfrm>
          <a:prstGeom prst="rect">
            <a:avLst/>
          </a:prstGeom>
        </p:spPr>
      </p:pic>
    </p:spTree>
    <p:extLst>
      <p:ext uri="{BB962C8B-B14F-4D97-AF65-F5344CB8AC3E}">
        <p14:creationId xmlns:p14="http://schemas.microsoft.com/office/powerpoint/2010/main" val="3968304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F4D123-F02A-4DFF-8A79-730F7312B82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EBE13D7-D26E-41CB-B859-4A34CB61A8F7}"/>
              </a:ext>
            </a:extLst>
          </p:cNvPr>
          <p:cNvSpPr>
            <a:spLocks noGrp="1"/>
          </p:cNvSpPr>
          <p:nvPr>
            <p:ph type="sldNum" sz="quarter" idx="12"/>
          </p:nvPr>
        </p:nvSpPr>
        <p:spPr>
          <a:xfrm>
            <a:off x="7086600" y="6492875"/>
            <a:ext cx="2057400" cy="365125"/>
          </a:xfrm>
        </p:spPr>
        <p:txBody>
          <a:bodyPr/>
          <a:lstStyle/>
          <a:p>
            <a:fld id="{1A10F235-9555-41B0-B8E9-2A55BD748559}" type="slidenum">
              <a:rPr lang="en-US" smtClean="0"/>
              <a:t>42</a:t>
            </a:fld>
            <a:endParaRPr lang="en-US" dirty="0"/>
          </a:p>
        </p:txBody>
      </p:sp>
      <p:sp>
        <p:nvSpPr>
          <p:cNvPr id="7" name="Arrow: Curved Right 6">
            <a:extLst>
              <a:ext uri="{FF2B5EF4-FFF2-40B4-BE49-F238E27FC236}">
                <a16:creationId xmlns:a16="http://schemas.microsoft.com/office/drawing/2014/main" id="{EBB94219-0210-4149-8B32-03BB2A23AE51}"/>
              </a:ext>
            </a:extLst>
          </p:cNvPr>
          <p:cNvSpPr/>
          <p:nvPr/>
        </p:nvSpPr>
        <p:spPr>
          <a:xfrm>
            <a:off x="1583313" y="2556164"/>
            <a:ext cx="1066693" cy="2058119"/>
          </a:xfrm>
          <a:prstGeom prst="curvedRightArrow">
            <a:avLst>
              <a:gd name="adj1" fmla="val 14406"/>
              <a:gd name="adj2" fmla="val 50000"/>
              <a:gd name="adj3" fmla="val 25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1014A6FC-DD8E-40F7-A41E-1D2B199CE319}"/>
              </a:ext>
            </a:extLst>
          </p:cNvPr>
          <p:cNvSpPr txBox="1"/>
          <p:nvPr/>
        </p:nvSpPr>
        <p:spPr>
          <a:xfrm>
            <a:off x="128697" y="3174327"/>
            <a:ext cx="1189621" cy="369332"/>
          </a:xfrm>
          <a:prstGeom prst="rect">
            <a:avLst/>
          </a:prstGeom>
          <a:solidFill>
            <a:schemeClr val="bg1">
              <a:lumMod val="85000"/>
            </a:schemeClr>
          </a:solidFill>
          <a:ln>
            <a:noFill/>
          </a:ln>
        </p:spPr>
        <p:txBody>
          <a:bodyPr wrap="none" rtlCol="0">
            <a:spAutoFit/>
          </a:bodyPr>
          <a:lstStyle/>
          <a:p>
            <a:r>
              <a:rPr lang="en-US" dirty="0"/>
              <a:t>Same Data</a:t>
            </a:r>
          </a:p>
        </p:txBody>
      </p:sp>
      <p:sp>
        <p:nvSpPr>
          <p:cNvPr id="9" name="TextBox 8">
            <a:extLst>
              <a:ext uri="{FF2B5EF4-FFF2-40B4-BE49-F238E27FC236}">
                <a16:creationId xmlns:a16="http://schemas.microsoft.com/office/drawing/2014/main" id="{656449DC-CA5A-42FA-92F7-A89C8CD5CB36}"/>
              </a:ext>
            </a:extLst>
          </p:cNvPr>
          <p:cNvSpPr txBox="1"/>
          <p:nvPr/>
        </p:nvSpPr>
        <p:spPr>
          <a:xfrm>
            <a:off x="86932" y="1667601"/>
            <a:ext cx="2563074"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Four Dimensions at once,</a:t>
            </a:r>
            <a:br>
              <a:rPr lang="en-US" dirty="0"/>
            </a:br>
            <a:r>
              <a:rPr lang="en-US" dirty="0"/>
              <a:t>different “mirroring”</a:t>
            </a:r>
          </a:p>
        </p:txBody>
      </p:sp>
      <p:sp>
        <p:nvSpPr>
          <p:cNvPr id="10" name="TextBox 9">
            <a:extLst>
              <a:ext uri="{FF2B5EF4-FFF2-40B4-BE49-F238E27FC236}">
                <a16:creationId xmlns:a16="http://schemas.microsoft.com/office/drawing/2014/main" id="{7729F444-C56A-4CD7-9C3D-B07C7F244FC4}"/>
              </a:ext>
            </a:extLst>
          </p:cNvPr>
          <p:cNvSpPr txBox="1"/>
          <p:nvPr/>
        </p:nvSpPr>
        <p:spPr>
          <a:xfrm>
            <a:off x="128697" y="4613199"/>
            <a:ext cx="2802960" cy="12003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en-US" dirty="0">
                <a:solidFill>
                  <a:sysClr val="windowText" lastClr="000000"/>
                </a:solidFill>
              </a:rPr>
              <a:t>Deleted 2 lines (of 4).</a:t>
            </a:r>
          </a:p>
          <a:p>
            <a:pPr marL="285750" indent="-285750">
              <a:buFont typeface="Arial" panose="020B0604020202020204" pitchFamily="34" charset="0"/>
              <a:buChar char="•"/>
            </a:pPr>
            <a:r>
              <a:rPr lang="en-US" dirty="0">
                <a:solidFill>
                  <a:sysClr val="windowText" lastClr="000000"/>
                </a:solidFill>
              </a:rPr>
              <a:t>(Stay &amp; Max) / Stay</a:t>
            </a:r>
          </a:p>
          <a:p>
            <a:pPr marL="285750" indent="-285750">
              <a:buFont typeface="Arial" panose="020B0604020202020204" pitchFamily="34" charset="0"/>
              <a:buChar char="•"/>
            </a:pPr>
            <a:r>
              <a:rPr lang="en-US" dirty="0">
                <a:solidFill>
                  <a:sysClr val="windowText" lastClr="000000"/>
                </a:solidFill>
              </a:rPr>
              <a:t>(Leave &amp; Max) / Leave</a:t>
            </a:r>
          </a:p>
          <a:p>
            <a:pPr marL="285750" indent="-285750">
              <a:buFont typeface="Arial" panose="020B0604020202020204" pitchFamily="34" charset="0"/>
              <a:buChar char="•"/>
            </a:pPr>
            <a:r>
              <a:rPr lang="en-US" dirty="0">
                <a:solidFill>
                  <a:sysClr val="windowText" lastClr="000000"/>
                </a:solidFill>
              </a:rPr>
              <a:t>Scaled y-axis to $/share.</a:t>
            </a:r>
          </a:p>
        </p:txBody>
      </p:sp>
      <p:sp>
        <p:nvSpPr>
          <p:cNvPr id="13" name="TextBox 12">
            <a:extLst>
              <a:ext uri="{FF2B5EF4-FFF2-40B4-BE49-F238E27FC236}">
                <a16:creationId xmlns:a16="http://schemas.microsoft.com/office/drawing/2014/main" id="{0C89CE5B-4448-4208-9414-1B1CD1E2AA0F}"/>
              </a:ext>
            </a:extLst>
          </p:cNvPr>
          <p:cNvSpPr txBox="1"/>
          <p:nvPr/>
        </p:nvSpPr>
        <p:spPr>
          <a:xfrm>
            <a:off x="313497" y="5980811"/>
            <a:ext cx="2109943"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Now: only measures</a:t>
            </a:r>
            <a:br>
              <a:rPr lang="en-US" dirty="0"/>
            </a:br>
            <a:r>
              <a:rPr lang="en-US" dirty="0"/>
              <a:t>GE’s Stock Price</a:t>
            </a:r>
          </a:p>
        </p:txBody>
      </p:sp>
      <p:pic>
        <p:nvPicPr>
          <p:cNvPr id="14" name="Picture 3">
            <a:extLst>
              <a:ext uri="{FF2B5EF4-FFF2-40B4-BE49-F238E27FC236}">
                <a16:creationId xmlns:a16="http://schemas.microsoft.com/office/drawing/2014/main" id="{40236B1D-D42E-4C05-8C01-821246ADC0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05" t="29581"/>
          <a:stretch/>
        </p:blipFill>
        <p:spPr bwMode="auto">
          <a:xfrm>
            <a:off x="1012146" y="345116"/>
            <a:ext cx="1447366" cy="1201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7">
            <a:extLst>
              <a:ext uri="{FF2B5EF4-FFF2-40B4-BE49-F238E27FC236}">
                <a16:creationId xmlns:a16="http://schemas.microsoft.com/office/drawing/2014/main" id="{CB8D0D7E-DAE7-4D2E-8AC7-1BA819E09BF0}"/>
              </a:ext>
            </a:extLst>
          </p:cNvPr>
          <p:cNvPicPr>
            <a:picLocks noChangeAspect="1"/>
          </p:cNvPicPr>
          <p:nvPr/>
        </p:nvPicPr>
        <p:blipFill>
          <a:blip r:embed="rId3"/>
          <a:stretch>
            <a:fillRect/>
          </a:stretch>
        </p:blipFill>
        <p:spPr>
          <a:xfrm>
            <a:off x="3060123" y="115668"/>
            <a:ext cx="5796908" cy="6511474"/>
          </a:xfrm>
          <a:prstGeom prst="rect">
            <a:avLst/>
          </a:prstGeom>
        </p:spPr>
      </p:pic>
    </p:spTree>
    <p:extLst>
      <p:ext uri="{BB962C8B-B14F-4D97-AF65-F5344CB8AC3E}">
        <p14:creationId xmlns:p14="http://schemas.microsoft.com/office/powerpoint/2010/main" val="658523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F4D123-F02A-4DFF-8A79-730F7312B82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EBE13D7-D26E-41CB-B859-4A34CB61A8F7}"/>
              </a:ext>
            </a:extLst>
          </p:cNvPr>
          <p:cNvSpPr>
            <a:spLocks noGrp="1"/>
          </p:cNvSpPr>
          <p:nvPr>
            <p:ph type="sldNum" sz="quarter" idx="12"/>
          </p:nvPr>
        </p:nvSpPr>
        <p:spPr>
          <a:xfrm>
            <a:off x="7086600" y="6492875"/>
            <a:ext cx="2057400" cy="365125"/>
          </a:xfrm>
        </p:spPr>
        <p:txBody>
          <a:bodyPr/>
          <a:lstStyle/>
          <a:p>
            <a:fld id="{1A10F235-9555-41B0-B8E9-2A55BD748559}" type="slidenum">
              <a:rPr lang="en-US" smtClean="0"/>
              <a:t>43</a:t>
            </a:fld>
            <a:endParaRPr lang="en-US" dirty="0"/>
          </a:p>
        </p:txBody>
      </p:sp>
      <p:sp>
        <p:nvSpPr>
          <p:cNvPr id="7" name="Arrow: Curved Right 6">
            <a:extLst>
              <a:ext uri="{FF2B5EF4-FFF2-40B4-BE49-F238E27FC236}">
                <a16:creationId xmlns:a16="http://schemas.microsoft.com/office/drawing/2014/main" id="{EBB94219-0210-4149-8B32-03BB2A23AE51}"/>
              </a:ext>
            </a:extLst>
          </p:cNvPr>
          <p:cNvSpPr/>
          <p:nvPr/>
        </p:nvSpPr>
        <p:spPr>
          <a:xfrm>
            <a:off x="1583313" y="2556164"/>
            <a:ext cx="1066693" cy="2058119"/>
          </a:xfrm>
          <a:prstGeom prst="curvedRightArrow">
            <a:avLst>
              <a:gd name="adj1" fmla="val 14406"/>
              <a:gd name="adj2" fmla="val 50000"/>
              <a:gd name="adj3" fmla="val 25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1014A6FC-DD8E-40F7-A41E-1D2B199CE319}"/>
              </a:ext>
            </a:extLst>
          </p:cNvPr>
          <p:cNvSpPr txBox="1"/>
          <p:nvPr/>
        </p:nvSpPr>
        <p:spPr>
          <a:xfrm>
            <a:off x="128697" y="3174327"/>
            <a:ext cx="1189621" cy="369332"/>
          </a:xfrm>
          <a:prstGeom prst="rect">
            <a:avLst/>
          </a:prstGeom>
          <a:solidFill>
            <a:schemeClr val="bg1">
              <a:lumMod val="85000"/>
            </a:schemeClr>
          </a:solidFill>
          <a:ln>
            <a:noFill/>
          </a:ln>
        </p:spPr>
        <p:txBody>
          <a:bodyPr wrap="none" rtlCol="0">
            <a:spAutoFit/>
          </a:bodyPr>
          <a:lstStyle/>
          <a:p>
            <a:r>
              <a:rPr lang="en-US" dirty="0"/>
              <a:t>Same Data</a:t>
            </a:r>
          </a:p>
        </p:txBody>
      </p:sp>
      <p:sp>
        <p:nvSpPr>
          <p:cNvPr id="9" name="TextBox 8">
            <a:extLst>
              <a:ext uri="{FF2B5EF4-FFF2-40B4-BE49-F238E27FC236}">
                <a16:creationId xmlns:a16="http://schemas.microsoft.com/office/drawing/2014/main" id="{656449DC-CA5A-42FA-92F7-A89C8CD5CB36}"/>
              </a:ext>
            </a:extLst>
          </p:cNvPr>
          <p:cNvSpPr txBox="1"/>
          <p:nvPr/>
        </p:nvSpPr>
        <p:spPr>
          <a:xfrm>
            <a:off x="86932" y="1667601"/>
            <a:ext cx="2563074"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Four Dimensions at once,</a:t>
            </a:r>
            <a:br>
              <a:rPr lang="en-US" dirty="0"/>
            </a:br>
            <a:r>
              <a:rPr lang="en-US" dirty="0"/>
              <a:t>different “mirroring”</a:t>
            </a:r>
          </a:p>
        </p:txBody>
      </p:sp>
      <p:sp>
        <p:nvSpPr>
          <p:cNvPr id="10" name="TextBox 9">
            <a:extLst>
              <a:ext uri="{FF2B5EF4-FFF2-40B4-BE49-F238E27FC236}">
                <a16:creationId xmlns:a16="http://schemas.microsoft.com/office/drawing/2014/main" id="{7729F444-C56A-4CD7-9C3D-B07C7F244FC4}"/>
              </a:ext>
            </a:extLst>
          </p:cNvPr>
          <p:cNvSpPr txBox="1"/>
          <p:nvPr/>
        </p:nvSpPr>
        <p:spPr>
          <a:xfrm>
            <a:off x="128697" y="4613199"/>
            <a:ext cx="2802960" cy="12003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en-US" dirty="0">
                <a:solidFill>
                  <a:sysClr val="windowText" lastClr="000000"/>
                </a:solidFill>
              </a:rPr>
              <a:t>Deleted 2 lines (of 4).</a:t>
            </a:r>
          </a:p>
          <a:p>
            <a:pPr marL="285750" indent="-285750">
              <a:buFont typeface="Arial" panose="020B0604020202020204" pitchFamily="34" charset="0"/>
              <a:buChar char="•"/>
            </a:pPr>
            <a:r>
              <a:rPr lang="en-US" dirty="0">
                <a:solidFill>
                  <a:sysClr val="windowText" lastClr="000000"/>
                </a:solidFill>
              </a:rPr>
              <a:t>(Stay &amp; Max) / Stay</a:t>
            </a:r>
          </a:p>
          <a:p>
            <a:pPr marL="285750" indent="-285750">
              <a:buFont typeface="Arial" panose="020B0604020202020204" pitchFamily="34" charset="0"/>
              <a:buChar char="•"/>
            </a:pPr>
            <a:r>
              <a:rPr lang="en-US" dirty="0">
                <a:solidFill>
                  <a:sysClr val="windowText" lastClr="000000"/>
                </a:solidFill>
              </a:rPr>
              <a:t>(Leave &amp; Max) / Leave</a:t>
            </a:r>
          </a:p>
          <a:p>
            <a:pPr marL="285750" indent="-285750">
              <a:buFont typeface="Arial" panose="020B0604020202020204" pitchFamily="34" charset="0"/>
              <a:buChar char="•"/>
            </a:pPr>
            <a:r>
              <a:rPr lang="en-US" dirty="0">
                <a:solidFill>
                  <a:sysClr val="windowText" lastClr="000000"/>
                </a:solidFill>
              </a:rPr>
              <a:t>Scaled y-axis to $/share.</a:t>
            </a:r>
          </a:p>
        </p:txBody>
      </p:sp>
      <p:sp>
        <p:nvSpPr>
          <p:cNvPr id="13" name="TextBox 12">
            <a:extLst>
              <a:ext uri="{FF2B5EF4-FFF2-40B4-BE49-F238E27FC236}">
                <a16:creationId xmlns:a16="http://schemas.microsoft.com/office/drawing/2014/main" id="{0C89CE5B-4448-4208-9414-1B1CD1E2AA0F}"/>
              </a:ext>
            </a:extLst>
          </p:cNvPr>
          <p:cNvSpPr txBox="1"/>
          <p:nvPr/>
        </p:nvSpPr>
        <p:spPr>
          <a:xfrm>
            <a:off x="313497" y="5980811"/>
            <a:ext cx="2109943"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Now: only measures</a:t>
            </a:r>
            <a:br>
              <a:rPr lang="en-US" dirty="0"/>
            </a:br>
            <a:r>
              <a:rPr lang="en-US" dirty="0"/>
              <a:t>GE’s Stock Price</a:t>
            </a:r>
          </a:p>
        </p:txBody>
      </p:sp>
      <p:pic>
        <p:nvPicPr>
          <p:cNvPr id="14" name="Picture 3">
            <a:extLst>
              <a:ext uri="{FF2B5EF4-FFF2-40B4-BE49-F238E27FC236}">
                <a16:creationId xmlns:a16="http://schemas.microsoft.com/office/drawing/2014/main" id="{40236B1D-D42E-4C05-8C01-821246ADC00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705" t="29581"/>
          <a:stretch/>
        </p:blipFill>
        <p:spPr bwMode="auto">
          <a:xfrm>
            <a:off x="1012146" y="345116"/>
            <a:ext cx="1447366" cy="1201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7">
            <a:extLst>
              <a:ext uri="{FF2B5EF4-FFF2-40B4-BE49-F238E27FC236}">
                <a16:creationId xmlns:a16="http://schemas.microsoft.com/office/drawing/2014/main" id="{CB8D0D7E-DAE7-4D2E-8AC7-1BA819E09BF0}"/>
              </a:ext>
            </a:extLst>
          </p:cNvPr>
          <p:cNvPicPr>
            <a:picLocks noChangeAspect="1"/>
          </p:cNvPicPr>
          <p:nvPr/>
        </p:nvPicPr>
        <p:blipFill>
          <a:blip r:embed="rId3"/>
          <a:stretch>
            <a:fillRect/>
          </a:stretch>
        </p:blipFill>
        <p:spPr>
          <a:xfrm>
            <a:off x="3060123" y="115668"/>
            <a:ext cx="5796908" cy="6511474"/>
          </a:xfrm>
          <a:prstGeom prst="rect">
            <a:avLst/>
          </a:prstGeom>
        </p:spPr>
      </p:pic>
      <p:sp>
        <p:nvSpPr>
          <p:cNvPr id="29" name="TextBox 28">
            <a:extLst>
              <a:ext uri="{FF2B5EF4-FFF2-40B4-BE49-F238E27FC236}">
                <a16:creationId xmlns:a16="http://schemas.microsoft.com/office/drawing/2014/main" id="{E307B79A-E270-41C3-87AF-F7D81A4CE129}"/>
              </a:ext>
            </a:extLst>
          </p:cNvPr>
          <p:cNvSpPr txBox="1"/>
          <p:nvPr/>
        </p:nvSpPr>
        <p:spPr>
          <a:xfrm>
            <a:off x="3658921" y="6560715"/>
            <a:ext cx="2579540" cy="276999"/>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200" dirty="0">
                <a:solidFill>
                  <a:sysClr val="windowText" lastClr="000000"/>
                </a:solidFill>
              </a:rPr>
              <a:t>Past estimates of what it would be.</a:t>
            </a:r>
          </a:p>
        </p:txBody>
      </p:sp>
      <p:sp>
        <p:nvSpPr>
          <p:cNvPr id="31" name="Rectangle 30">
            <a:extLst>
              <a:ext uri="{FF2B5EF4-FFF2-40B4-BE49-F238E27FC236}">
                <a16:creationId xmlns:a16="http://schemas.microsoft.com/office/drawing/2014/main" id="{A4591B2F-3532-4788-B4E1-8D1E2FD728B8}"/>
              </a:ext>
            </a:extLst>
          </p:cNvPr>
          <p:cNvSpPr/>
          <p:nvPr/>
        </p:nvSpPr>
        <p:spPr>
          <a:xfrm>
            <a:off x="3587773" y="4613200"/>
            <a:ext cx="3086100" cy="1947516"/>
          </a:xfrm>
          <a:prstGeom prst="rect">
            <a:avLst/>
          </a:prstGeom>
          <a:noFill/>
          <a:ln w="762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0002BCAD-3E3A-4A88-B656-CE3BEE0BE0E3}"/>
              </a:ext>
            </a:extLst>
          </p:cNvPr>
          <p:cNvCxnSpPr>
            <a:cxnSpLocks/>
          </p:cNvCxnSpPr>
          <p:nvPr/>
        </p:nvCxnSpPr>
        <p:spPr>
          <a:xfrm flipH="1">
            <a:off x="8694801" y="4543649"/>
            <a:ext cx="193403" cy="1370735"/>
          </a:xfrm>
          <a:prstGeom prst="line">
            <a:avLst/>
          </a:prstGeom>
          <a:ln w="57150">
            <a:solidFill>
              <a:schemeClr val="tx1">
                <a:alpha val="30000"/>
              </a:schemeClr>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C4CD5EE-0788-47FB-8650-70CD2C99D1FA}"/>
              </a:ext>
            </a:extLst>
          </p:cNvPr>
          <p:cNvSpPr/>
          <p:nvPr/>
        </p:nvSpPr>
        <p:spPr>
          <a:xfrm>
            <a:off x="8442169" y="5424056"/>
            <a:ext cx="252631" cy="1136660"/>
          </a:xfrm>
          <a:prstGeom prst="rect">
            <a:avLst/>
          </a:prstGeom>
          <a:noFill/>
          <a:ln w="76200">
            <a:solidFill>
              <a:schemeClr val="tx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219E236-BE35-4EBF-B6D3-5ED1C4505712}"/>
              </a:ext>
            </a:extLst>
          </p:cNvPr>
          <p:cNvSpPr txBox="1"/>
          <p:nvPr/>
        </p:nvSpPr>
        <p:spPr>
          <a:xfrm>
            <a:off x="7808595" y="4164186"/>
            <a:ext cx="1267147" cy="461665"/>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200" dirty="0">
                <a:solidFill>
                  <a:sysClr val="windowText" lastClr="000000"/>
                </a:solidFill>
              </a:rPr>
              <a:t>Today’s estimate of what it will be.</a:t>
            </a:r>
          </a:p>
        </p:txBody>
      </p:sp>
      <p:sp>
        <p:nvSpPr>
          <p:cNvPr id="16" name="TextBox 15">
            <a:extLst>
              <a:ext uri="{FF2B5EF4-FFF2-40B4-BE49-F238E27FC236}">
                <a16:creationId xmlns:a16="http://schemas.microsoft.com/office/drawing/2014/main" id="{305CF53E-7FEA-4683-A2E0-B5F004BA3CF2}"/>
              </a:ext>
            </a:extLst>
          </p:cNvPr>
          <p:cNvSpPr txBox="1"/>
          <p:nvPr/>
        </p:nvSpPr>
        <p:spPr>
          <a:xfrm>
            <a:off x="1643575" y="1491331"/>
            <a:ext cx="7244629" cy="18158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endParaRPr lang="en-US" sz="2800" dirty="0">
              <a:solidFill>
                <a:sysClr val="windowText" lastClr="000000"/>
              </a:solidFill>
            </a:endParaRPr>
          </a:p>
          <a:p>
            <a:pPr algn="ctr"/>
            <a:r>
              <a:rPr lang="en-US" sz="2800" dirty="0">
                <a:solidFill>
                  <a:sysClr val="windowText" lastClr="000000"/>
                </a:solidFill>
              </a:rPr>
              <a:t>Forecasting the future stock price…</a:t>
            </a:r>
            <a:br>
              <a:rPr lang="en-US" sz="2800" dirty="0">
                <a:solidFill>
                  <a:sysClr val="windowText" lastClr="000000"/>
                </a:solidFill>
              </a:rPr>
            </a:br>
            <a:br>
              <a:rPr lang="en-US" sz="2800" dirty="0">
                <a:solidFill>
                  <a:sysClr val="windowText" lastClr="000000"/>
                </a:solidFill>
              </a:rPr>
            </a:br>
            <a:endParaRPr lang="en-US" sz="2800" dirty="0">
              <a:solidFill>
                <a:sysClr val="windowText" lastClr="000000"/>
              </a:solidFill>
            </a:endParaRPr>
          </a:p>
        </p:txBody>
      </p:sp>
    </p:spTree>
    <p:extLst>
      <p:ext uri="{BB962C8B-B14F-4D97-AF65-F5344CB8AC3E}">
        <p14:creationId xmlns:p14="http://schemas.microsoft.com/office/powerpoint/2010/main" val="1384513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8F4D123-F02A-4DFF-8A79-730F7312B82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EBE13D7-D26E-41CB-B859-4A34CB61A8F7}"/>
              </a:ext>
            </a:extLst>
          </p:cNvPr>
          <p:cNvSpPr>
            <a:spLocks noGrp="1"/>
          </p:cNvSpPr>
          <p:nvPr>
            <p:ph type="sldNum" sz="quarter" idx="12"/>
          </p:nvPr>
        </p:nvSpPr>
        <p:spPr>
          <a:xfrm>
            <a:off x="7086600" y="6492875"/>
            <a:ext cx="2057400" cy="365125"/>
          </a:xfrm>
        </p:spPr>
        <p:txBody>
          <a:bodyPr/>
          <a:lstStyle/>
          <a:p>
            <a:fld id="{1A10F235-9555-41B0-B8E9-2A55BD748559}" type="slidenum">
              <a:rPr lang="en-US" smtClean="0"/>
              <a:t>44</a:t>
            </a:fld>
            <a:endParaRPr lang="en-US" dirty="0"/>
          </a:p>
        </p:txBody>
      </p:sp>
      <p:sp>
        <p:nvSpPr>
          <p:cNvPr id="7" name="Arrow: Curved Right 6">
            <a:extLst>
              <a:ext uri="{FF2B5EF4-FFF2-40B4-BE49-F238E27FC236}">
                <a16:creationId xmlns:a16="http://schemas.microsoft.com/office/drawing/2014/main" id="{EBB94219-0210-4149-8B32-03BB2A23AE51}"/>
              </a:ext>
            </a:extLst>
          </p:cNvPr>
          <p:cNvSpPr/>
          <p:nvPr/>
        </p:nvSpPr>
        <p:spPr>
          <a:xfrm>
            <a:off x="1583313" y="2556164"/>
            <a:ext cx="1066693" cy="2058119"/>
          </a:xfrm>
          <a:prstGeom prst="curvedRightArrow">
            <a:avLst>
              <a:gd name="adj1" fmla="val 14406"/>
              <a:gd name="adj2" fmla="val 50000"/>
              <a:gd name="adj3" fmla="val 250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1014A6FC-DD8E-40F7-A41E-1D2B199CE319}"/>
              </a:ext>
            </a:extLst>
          </p:cNvPr>
          <p:cNvSpPr txBox="1"/>
          <p:nvPr/>
        </p:nvSpPr>
        <p:spPr>
          <a:xfrm>
            <a:off x="128697" y="3174327"/>
            <a:ext cx="1189621" cy="369332"/>
          </a:xfrm>
          <a:prstGeom prst="rect">
            <a:avLst/>
          </a:prstGeom>
          <a:solidFill>
            <a:schemeClr val="bg1">
              <a:lumMod val="85000"/>
            </a:schemeClr>
          </a:solidFill>
          <a:ln>
            <a:noFill/>
          </a:ln>
        </p:spPr>
        <p:txBody>
          <a:bodyPr wrap="none" rtlCol="0">
            <a:spAutoFit/>
          </a:bodyPr>
          <a:lstStyle/>
          <a:p>
            <a:r>
              <a:rPr lang="en-US" dirty="0"/>
              <a:t>Same Data</a:t>
            </a:r>
          </a:p>
        </p:txBody>
      </p:sp>
      <p:sp>
        <p:nvSpPr>
          <p:cNvPr id="9" name="TextBox 8">
            <a:extLst>
              <a:ext uri="{FF2B5EF4-FFF2-40B4-BE49-F238E27FC236}">
                <a16:creationId xmlns:a16="http://schemas.microsoft.com/office/drawing/2014/main" id="{656449DC-CA5A-42FA-92F7-A89C8CD5CB36}"/>
              </a:ext>
            </a:extLst>
          </p:cNvPr>
          <p:cNvSpPr txBox="1"/>
          <p:nvPr/>
        </p:nvSpPr>
        <p:spPr>
          <a:xfrm>
            <a:off x="86932" y="1667601"/>
            <a:ext cx="2563074"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Four Dimensions at once,</a:t>
            </a:r>
            <a:br>
              <a:rPr lang="en-US" dirty="0"/>
            </a:br>
            <a:r>
              <a:rPr lang="en-US" dirty="0"/>
              <a:t>different “mirroring”</a:t>
            </a:r>
          </a:p>
        </p:txBody>
      </p:sp>
      <p:sp>
        <p:nvSpPr>
          <p:cNvPr id="10" name="TextBox 9">
            <a:extLst>
              <a:ext uri="{FF2B5EF4-FFF2-40B4-BE49-F238E27FC236}">
                <a16:creationId xmlns:a16="http://schemas.microsoft.com/office/drawing/2014/main" id="{7729F444-C56A-4CD7-9C3D-B07C7F244FC4}"/>
              </a:ext>
            </a:extLst>
          </p:cNvPr>
          <p:cNvSpPr txBox="1"/>
          <p:nvPr/>
        </p:nvSpPr>
        <p:spPr>
          <a:xfrm>
            <a:off x="128697" y="4613199"/>
            <a:ext cx="2802960" cy="120032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buFont typeface="Arial" panose="020B0604020202020204" pitchFamily="34" charset="0"/>
              <a:buChar char="•"/>
            </a:pPr>
            <a:r>
              <a:rPr lang="en-US" dirty="0">
                <a:solidFill>
                  <a:sysClr val="windowText" lastClr="000000"/>
                </a:solidFill>
              </a:rPr>
              <a:t>Deleted 2 lines (of 4).</a:t>
            </a:r>
          </a:p>
          <a:p>
            <a:pPr marL="285750" indent="-285750">
              <a:buFont typeface="Arial" panose="020B0604020202020204" pitchFamily="34" charset="0"/>
              <a:buChar char="•"/>
            </a:pPr>
            <a:r>
              <a:rPr lang="en-US" dirty="0">
                <a:solidFill>
                  <a:sysClr val="windowText" lastClr="000000"/>
                </a:solidFill>
              </a:rPr>
              <a:t>(Stay &amp; Max) / Stay</a:t>
            </a:r>
          </a:p>
          <a:p>
            <a:pPr marL="285750" indent="-285750">
              <a:buFont typeface="Arial" panose="020B0604020202020204" pitchFamily="34" charset="0"/>
              <a:buChar char="•"/>
            </a:pPr>
            <a:r>
              <a:rPr lang="en-US" dirty="0">
                <a:solidFill>
                  <a:sysClr val="windowText" lastClr="000000"/>
                </a:solidFill>
              </a:rPr>
              <a:t>(Leave &amp; Max) / Leave</a:t>
            </a:r>
          </a:p>
          <a:p>
            <a:pPr marL="285750" indent="-285750">
              <a:buFont typeface="Arial" panose="020B0604020202020204" pitchFamily="34" charset="0"/>
              <a:buChar char="•"/>
            </a:pPr>
            <a:r>
              <a:rPr lang="en-US" dirty="0">
                <a:solidFill>
                  <a:sysClr val="windowText" lastClr="000000"/>
                </a:solidFill>
              </a:rPr>
              <a:t>Scaled y-axis to $/share.</a:t>
            </a:r>
          </a:p>
        </p:txBody>
      </p:sp>
      <p:sp>
        <p:nvSpPr>
          <p:cNvPr id="13" name="TextBox 12">
            <a:extLst>
              <a:ext uri="{FF2B5EF4-FFF2-40B4-BE49-F238E27FC236}">
                <a16:creationId xmlns:a16="http://schemas.microsoft.com/office/drawing/2014/main" id="{0C89CE5B-4448-4208-9414-1B1CD1E2AA0F}"/>
              </a:ext>
            </a:extLst>
          </p:cNvPr>
          <p:cNvSpPr txBox="1"/>
          <p:nvPr/>
        </p:nvSpPr>
        <p:spPr>
          <a:xfrm>
            <a:off x="313497" y="5980811"/>
            <a:ext cx="2109943" cy="6463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dirty="0"/>
              <a:t>Now: only measures</a:t>
            </a:r>
            <a:br>
              <a:rPr lang="en-US" dirty="0"/>
            </a:br>
            <a:r>
              <a:rPr lang="en-US" dirty="0"/>
              <a:t>GE’s Stock Price</a:t>
            </a:r>
          </a:p>
        </p:txBody>
      </p:sp>
      <p:pic>
        <p:nvPicPr>
          <p:cNvPr id="14" name="Picture 3">
            <a:extLst>
              <a:ext uri="{FF2B5EF4-FFF2-40B4-BE49-F238E27FC236}">
                <a16:creationId xmlns:a16="http://schemas.microsoft.com/office/drawing/2014/main" id="{40236B1D-D42E-4C05-8C01-821246ADC0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05" t="29581"/>
          <a:stretch/>
        </p:blipFill>
        <p:spPr bwMode="auto">
          <a:xfrm>
            <a:off x="1012146" y="345116"/>
            <a:ext cx="1447366" cy="1201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27">
            <a:extLst>
              <a:ext uri="{FF2B5EF4-FFF2-40B4-BE49-F238E27FC236}">
                <a16:creationId xmlns:a16="http://schemas.microsoft.com/office/drawing/2014/main" id="{CB8D0D7E-DAE7-4D2E-8AC7-1BA819E09BF0}"/>
              </a:ext>
            </a:extLst>
          </p:cNvPr>
          <p:cNvPicPr>
            <a:picLocks noChangeAspect="1"/>
          </p:cNvPicPr>
          <p:nvPr/>
        </p:nvPicPr>
        <p:blipFill>
          <a:blip r:embed="rId4"/>
          <a:stretch>
            <a:fillRect/>
          </a:stretch>
        </p:blipFill>
        <p:spPr>
          <a:xfrm>
            <a:off x="3060123" y="115668"/>
            <a:ext cx="5796908" cy="6511474"/>
          </a:xfrm>
          <a:prstGeom prst="rect">
            <a:avLst/>
          </a:prstGeom>
        </p:spPr>
      </p:pic>
      <p:sp>
        <p:nvSpPr>
          <p:cNvPr id="35" name="Rectangle 34">
            <a:extLst>
              <a:ext uri="{FF2B5EF4-FFF2-40B4-BE49-F238E27FC236}">
                <a16:creationId xmlns:a16="http://schemas.microsoft.com/office/drawing/2014/main" id="{07B4882F-AD12-4107-AE4E-15CF64ADD824}"/>
              </a:ext>
            </a:extLst>
          </p:cNvPr>
          <p:cNvSpPr/>
          <p:nvPr/>
        </p:nvSpPr>
        <p:spPr>
          <a:xfrm>
            <a:off x="561026" y="176092"/>
            <a:ext cx="8496042" cy="310688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3600" dirty="0"/>
              <a:t>Important Questions:</a:t>
            </a:r>
            <a:br>
              <a:rPr lang="en-US" sz="3600" dirty="0"/>
            </a:br>
            <a:br>
              <a:rPr lang="en-US" sz="3600" dirty="0"/>
            </a:br>
            <a:r>
              <a:rPr lang="en-US" sz="2400" dirty="0"/>
              <a:t>1. Should the CEO be fired, or get a raise?</a:t>
            </a:r>
          </a:p>
          <a:p>
            <a:r>
              <a:rPr lang="en-US" sz="2400" dirty="0"/>
              <a:t>2. Why are </a:t>
            </a:r>
            <a:r>
              <a:rPr lang="en-US" sz="2400" i="1" u="sng" dirty="0"/>
              <a:t>both</a:t>
            </a:r>
            <a:r>
              <a:rPr lang="en-US" sz="2400" dirty="0"/>
              <a:t> forecasts of </a:t>
            </a:r>
            <a:r>
              <a:rPr lang="en-US" sz="2400" b="1" i="1" dirty="0"/>
              <a:t>“</a:t>
            </a:r>
            <a:r>
              <a:rPr lang="en-US" sz="2400" b="1" i="1" u="sng" dirty="0"/>
              <a:t>the future stock price</a:t>
            </a:r>
            <a:r>
              <a:rPr lang="en-US" sz="2400" b="1" i="1" dirty="0"/>
              <a:t>”</a:t>
            </a:r>
            <a:r>
              <a:rPr lang="en-US" sz="2400" dirty="0"/>
              <a:t> going down?</a:t>
            </a:r>
          </a:p>
          <a:p>
            <a:r>
              <a:rPr lang="en-US" sz="2400" dirty="0"/>
              <a:t>3. [extra credit] If I had instead graphed “ CEO Leaves | Max ” and “ CEO Stays | Min ”, what would those lines represent? </a:t>
            </a:r>
          </a:p>
        </p:txBody>
      </p:sp>
    </p:spTree>
    <p:extLst>
      <p:ext uri="{BB962C8B-B14F-4D97-AF65-F5344CB8AC3E}">
        <p14:creationId xmlns:p14="http://schemas.microsoft.com/office/powerpoint/2010/main" val="3616717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2107" t="30524" r="39929" b="35971"/>
          <a:stretch/>
        </p:blipFill>
        <p:spPr bwMode="auto">
          <a:xfrm>
            <a:off x="5113020" y="1295400"/>
            <a:ext cx="3798277" cy="26807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457200" y="-76200"/>
            <a:ext cx="8229600" cy="1143000"/>
          </a:xfrm>
        </p:spPr>
        <p:txBody>
          <a:bodyPr>
            <a:normAutofit/>
          </a:bodyPr>
          <a:lstStyle/>
          <a:p>
            <a:pPr lvl="0"/>
            <a:r>
              <a:rPr lang="en-US" dirty="0"/>
              <a:t>PM </a:t>
            </a:r>
            <a:r>
              <a:rPr lang="en-US" b="1" dirty="0"/>
              <a:t>Governance</a:t>
            </a:r>
          </a:p>
        </p:txBody>
      </p:sp>
      <p:sp>
        <p:nvSpPr>
          <p:cNvPr id="5" name="Content Placeholder 2"/>
          <p:cNvSpPr txBox="1">
            <a:spLocks/>
          </p:cNvSpPr>
          <p:nvPr/>
        </p:nvSpPr>
        <p:spPr>
          <a:xfrm>
            <a:off x="76200" y="990600"/>
            <a:ext cx="5334000" cy="510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Applications</a:t>
            </a:r>
          </a:p>
          <a:p>
            <a:pPr lvl="1"/>
            <a:r>
              <a:rPr lang="en-US" sz="2400" dirty="0"/>
              <a:t>“</a:t>
            </a:r>
            <a:r>
              <a:rPr lang="en-US" sz="2400" dirty="0">
                <a:solidFill>
                  <a:srgbClr val="0070C0"/>
                </a:solidFill>
              </a:rPr>
              <a:t>Which CEO </a:t>
            </a:r>
            <a:r>
              <a:rPr lang="en-US" sz="2400" i="1" dirty="0">
                <a:solidFill>
                  <a:srgbClr val="92D050"/>
                </a:solidFill>
              </a:rPr>
              <a:t>would most increase</a:t>
            </a:r>
            <a:r>
              <a:rPr lang="en-US" sz="2400" i="1" dirty="0"/>
              <a:t> </a:t>
            </a:r>
            <a:r>
              <a:rPr lang="en-US" sz="2400" b="1" dirty="0">
                <a:solidFill>
                  <a:srgbClr val="FF0000"/>
                </a:solidFill>
              </a:rPr>
              <a:t>our stock price</a:t>
            </a:r>
            <a:r>
              <a:rPr lang="en-US" sz="2400" dirty="0"/>
              <a:t>?”</a:t>
            </a:r>
          </a:p>
          <a:p>
            <a:pPr lvl="1"/>
            <a:r>
              <a:rPr lang="en-US" sz="2400" dirty="0"/>
              <a:t>“</a:t>
            </a:r>
            <a:r>
              <a:rPr lang="en-US" sz="2400" dirty="0">
                <a:solidFill>
                  <a:srgbClr val="0070C0"/>
                </a:solidFill>
              </a:rPr>
              <a:t>Which President </a:t>
            </a:r>
            <a:r>
              <a:rPr lang="en-US" sz="2400" i="1" dirty="0">
                <a:solidFill>
                  <a:srgbClr val="92D050"/>
                </a:solidFill>
              </a:rPr>
              <a:t>would most decrease</a:t>
            </a:r>
            <a:r>
              <a:rPr lang="en-US" sz="2400" i="1" dirty="0"/>
              <a:t> </a:t>
            </a:r>
            <a:r>
              <a:rPr lang="en-US" sz="2400" b="1" dirty="0">
                <a:solidFill>
                  <a:srgbClr val="FF0000"/>
                </a:solidFill>
              </a:rPr>
              <a:t>unemployment</a:t>
            </a:r>
            <a:r>
              <a:rPr lang="en-US" sz="2400" dirty="0"/>
              <a:t>?”</a:t>
            </a:r>
          </a:p>
          <a:p>
            <a:pPr lvl="1"/>
            <a:r>
              <a:rPr lang="en-US" sz="2400" dirty="0"/>
              <a:t>“</a:t>
            </a:r>
            <a:r>
              <a:rPr lang="en-US" sz="2400" dirty="0">
                <a:solidFill>
                  <a:srgbClr val="0070C0"/>
                </a:solidFill>
              </a:rPr>
              <a:t>Which FED Policy </a:t>
            </a:r>
            <a:r>
              <a:rPr lang="en-US" sz="2400" i="1" dirty="0">
                <a:solidFill>
                  <a:srgbClr val="92D050"/>
                </a:solidFill>
              </a:rPr>
              <a:t>would most increase</a:t>
            </a:r>
            <a:r>
              <a:rPr lang="en-US" sz="2400" i="1" dirty="0"/>
              <a:t> </a:t>
            </a:r>
            <a:r>
              <a:rPr lang="en-US" sz="2400" b="1" dirty="0">
                <a:solidFill>
                  <a:srgbClr val="FF0000"/>
                </a:solidFill>
              </a:rPr>
              <a:t>GDP</a:t>
            </a:r>
            <a:r>
              <a:rPr lang="en-US" sz="2400" dirty="0"/>
              <a:t>?”</a:t>
            </a:r>
          </a:p>
          <a:p>
            <a:pPr lvl="1"/>
            <a:r>
              <a:rPr lang="en-US" sz="2400" dirty="0"/>
              <a:t>“</a:t>
            </a:r>
            <a:r>
              <a:rPr lang="en-US" sz="2400" dirty="0">
                <a:solidFill>
                  <a:srgbClr val="0070C0"/>
                </a:solidFill>
              </a:rPr>
              <a:t>Which law </a:t>
            </a:r>
            <a:r>
              <a:rPr lang="en-US" sz="2400" i="1" dirty="0">
                <a:solidFill>
                  <a:srgbClr val="92D050"/>
                </a:solidFill>
              </a:rPr>
              <a:t>would most decrease</a:t>
            </a:r>
            <a:r>
              <a:rPr lang="en-US" sz="2400" i="1" dirty="0"/>
              <a:t> </a:t>
            </a:r>
            <a:r>
              <a:rPr lang="en-US" sz="2400" b="1" dirty="0">
                <a:solidFill>
                  <a:srgbClr val="FF0000"/>
                </a:solidFill>
              </a:rPr>
              <a:t>violent crime</a:t>
            </a:r>
            <a:r>
              <a:rPr lang="en-US" sz="2400" dirty="0"/>
              <a:t>?”</a:t>
            </a:r>
          </a:p>
          <a:p>
            <a:pPr lvl="1"/>
            <a:endParaRPr lang="en-US" sz="2400" dirty="0"/>
          </a:p>
        </p:txBody>
      </p:sp>
      <p:sp>
        <p:nvSpPr>
          <p:cNvPr id="3" name="Footer Placeholder 2">
            <a:extLst>
              <a:ext uri="{FF2B5EF4-FFF2-40B4-BE49-F238E27FC236}">
                <a16:creationId xmlns:a16="http://schemas.microsoft.com/office/drawing/2014/main" id="{348EE33B-53C4-4FC2-BBFE-EAB640670EF7}"/>
              </a:ext>
            </a:extLst>
          </p:cNvPr>
          <p:cNvSpPr>
            <a:spLocks noGrp="1"/>
          </p:cNvSpPr>
          <p:nvPr>
            <p:ph type="ftr" sz="quarter" idx="11"/>
          </p:nvPr>
        </p:nvSpPr>
        <p:spPr/>
        <p:txBody>
          <a:bodyPr/>
          <a:lstStyle/>
          <a:p>
            <a:r>
              <a:rPr lang="en-US"/>
              <a:t>www.BitcoinHivemind.com</a:t>
            </a:r>
          </a:p>
        </p:txBody>
      </p:sp>
      <p:sp>
        <p:nvSpPr>
          <p:cNvPr id="4" name="Slide Number Placeholder 3">
            <a:extLst>
              <a:ext uri="{FF2B5EF4-FFF2-40B4-BE49-F238E27FC236}">
                <a16:creationId xmlns:a16="http://schemas.microsoft.com/office/drawing/2014/main" id="{0771570C-4472-41EF-8A4B-74CE7EFC6E4E}"/>
              </a:ext>
            </a:extLst>
          </p:cNvPr>
          <p:cNvSpPr>
            <a:spLocks noGrp="1"/>
          </p:cNvSpPr>
          <p:nvPr>
            <p:ph type="sldNum" sz="quarter" idx="12"/>
          </p:nvPr>
        </p:nvSpPr>
        <p:spPr/>
        <p:txBody>
          <a:bodyPr/>
          <a:lstStyle/>
          <a:p>
            <a:fld id="{1A10F235-9555-41B0-B8E9-2A55BD748559}" type="slidenum">
              <a:rPr lang="en-US" smtClean="0"/>
              <a:t>45</a:t>
            </a:fld>
            <a:endParaRPr lang="en-US"/>
          </a:p>
        </p:txBody>
      </p:sp>
    </p:spTree>
    <p:extLst>
      <p:ext uri="{BB962C8B-B14F-4D97-AF65-F5344CB8AC3E}">
        <p14:creationId xmlns:p14="http://schemas.microsoft.com/office/powerpoint/2010/main" val="1928761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A29C9-D55A-4458-A030-969F71BF872B}"/>
              </a:ext>
            </a:extLst>
          </p:cNvPr>
          <p:cNvSpPr>
            <a:spLocks noGrp="1"/>
          </p:cNvSpPr>
          <p:nvPr>
            <p:ph type="title"/>
          </p:nvPr>
        </p:nvSpPr>
        <p:spPr/>
        <p:txBody>
          <a:bodyPr/>
          <a:lstStyle/>
          <a:p>
            <a:r>
              <a:rPr lang="en-US" dirty="0"/>
              <a:t>We need</a:t>
            </a:r>
          </a:p>
        </p:txBody>
      </p:sp>
      <p:sp>
        <p:nvSpPr>
          <p:cNvPr id="3" name="Content Placeholder 2">
            <a:extLst>
              <a:ext uri="{FF2B5EF4-FFF2-40B4-BE49-F238E27FC236}">
                <a16:creationId xmlns:a16="http://schemas.microsoft.com/office/drawing/2014/main" id="{2078A6A2-C75E-411A-960B-9DE9C3B56434}"/>
              </a:ext>
            </a:extLst>
          </p:cNvPr>
          <p:cNvSpPr>
            <a:spLocks noGrp="1"/>
          </p:cNvSpPr>
          <p:nvPr>
            <p:ph idx="1"/>
          </p:nvPr>
        </p:nvSpPr>
        <p:spPr>
          <a:xfrm>
            <a:off x="1854200" y="1825625"/>
            <a:ext cx="6870700" cy="2492376"/>
          </a:xfrm>
        </p:spPr>
        <p:txBody>
          <a:bodyPr>
            <a:normAutofit fontScale="92500"/>
          </a:bodyPr>
          <a:lstStyle/>
          <a:p>
            <a:r>
              <a:rPr lang="en-US" dirty="0"/>
              <a:t>A cheap, </a:t>
            </a:r>
            <a:r>
              <a:rPr lang="en-US" b="1" dirty="0"/>
              <a:t>reliable source of information </a:t>
            </a:r>
            <a:r>
              <a:rPr lang="en-US" dirty="0"/>
              <a:t>on who to vote for. </a:t>
            </a:r>
          </a:p>
          <a:p>
            <a:r>
              <a:rPr lang="en-US" dirty="0"/>
              <a:t>A way of </a:t>
            </a:r>
            <a:r>
              <a:rPr lang="en-US" b="1" dirty="0"/>
              <a:t>crunching</a:t>
            </a:r>
            <a:r>
              <a:rPr lang="en-US" dirty="0"/>
              <a:t> the multi-</a:t>
            </a:r>
            <a:r>
              <a:rPr lang="en-US" dirty="0" err="1"/>
              <a:t>factorness</a:t>
            </a:r>
            <a:r>
              <a:rPr lang="en-US" dirty="0"/>
              <a:t>, specifically electability, back into a single factor.</a:t>
            </a:r>
          </a:p>
          <a:p>
            <a:r>
              <a:rPr lang="en-US" dirty="0"/>
              <a:t>A way of </a:t>
            </a:r>
            <a:r>
              <a:rPr lang="en-US" b="1" dirty="0"/>
              <a:t>preventing capture</a:t>
            </a:r>
            <a:r>
              <a:rPr lang="en-US" dirty="0"/>
              <a:t> of the above processes by lobbyists/cronies.</a:t>
            </a:r>
          </a:p>
        </p:txBody>
      </p:sp>
      <p:sp>
        <p:nvSpPr>
          <p:cNvPr id="4" name="L-Shape 3">
            <a:extLst>
              <a:ext uri="{FF2B5EF4-FFF2-40B4-BE49-F238E27FC236}">
                <a16:creationId xmlns:a16="http://schemas.microsoft.com/office/drawing/2014/main" id="{2FB6293A-5E7D-4821-9F0B-4649DF1D3E82}"/>
              </a:ext>
            </a:extLst>
          </p:cNvPr>
          <p:cNvSpPr/>
          <p:nvPr/>
        </p:nvSpPr>
        <p:spPr>
          <a:xfrm rot="18550051">
            <a:off x="1228670" y="3324541"/>
            <a:ext cx="1251058" cy="623301"/>
          </a:xfrm>
          <a:prstGeom prst="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L-Shape 4">
            <a:extLst>
              <a:ext uri="{FF2B5EF4-FFF2-40B4-BE49-F238E27FC236}">
                <a16:creationId xmlns:a16="http://schemas.microsoft.com/office/drawing/2014/main" id="{ABA5E646-E7B6-47E2-B9AC-4CFB313D55AD}"/>
              </a:ext>
            </a:extLst>
          </p:cNvPr>
          <p:cNvSpPr/>
          <p:nvPr/>
        </p:nvSpPr>
        <p:spPr>
          <a:xfrm rot="18550051">
            <a:off x="1228671" y="1396542"/>
            <a:ext cx="1251058" cy="623301"/>
          </a:xfrm>
          <a:prstGeom prst="corner">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E5B19D-F668-4065-9DFC-500CAF0E8986}"/>
              </a:ext>
            </a:extLst>
          </p:cNvPr>
          <p:cNvSpPr txBox="1"/>
          <p:nvPr/>
        </p:nvSpPr>
        <p:spPr>
          <a:xfrm>
            <a:off x="1217497" y="1930400"/>
            <a:ext cx="867545" cy="1862048"/>
          </a:xfrm>
          <a:prstGeom prst="rect">
            <a:avLst/>
          </a:prstGeom>
          <a:noFill/>
        </p:spPr>
        <p:txBody>
          <a:bodyPr wrap="none" rtlCol="0">
            <a:spAutoFit/>
          </a:bodyPr>
          <a:lstStyle/>
          <a:p>
            <a:r>
              <a:rPr lang="en-US" sz="11500" b="1" dirty="0">
                <a:ln>
                  <a:solidFill>
                    <a:schemeClr val="tx1"/>
                  </a:solidFill>
                </a:ln>
                <a:solidFill>
                  <a:srgbClr val="FFC000"/>
                </a:solidFill>
              </a:rPr>
              <a:t>?</a:t>
            </a:r>
            <a:endParaRPr lang="en-US" b="1" dirty="0">
              <a:ln>
                <a:solidFill>
                  <a:schemeClr val="tx1"/>
                </a:solidFill>
              </a:ln>
              <a:solidFill>
                <a:srgbClr val="FFC000"/>
              </a:solidFill>
            </a:endParaRPr>
          </a:p>
        </p:txBody>
      </p:sp>
      <p:sp>
        <p:nvSpPr>
          <p:cNvPr id="7" name="Footer Placeholder 6">
            <a:extLst>
              <a:ext uri="{FF2B5EF4-FFF2-40B4-BE49-F238E27FC236}">
                <a16:creationId xmlns:a16="http://schemas.microsoft.com/office/drawing/2014/main" id="{406C338B-2232-4531-B34E-4345930E74F4}"/>
              </a:ext>
            </a:extLst>
          </p:cNvPr>
          <p:cNvSpPr>
            <a:spLocks noGrp="1"/>
          </p:cNvSpPr>
          <p:nvPr>
            <p:ph type="ftr" sz="quarter" idx="11"/>
          </p:nvPr>
        </p:nvSpPr>
        <p:spPr/>
        <p:txBody>
          <a:bodyPr/>
          <a:lstStyle/>
          <a:p>
            <a:r>
              <a:rPr lang="en-US"/>
              <a:t>www.BitcoinHivemind.com</a:t>
            </a:r>
          </a:p>
        </p:txBody>
      </p:sp>
      <p:sp>
        <p:nvSpPr>
          <p:cNvPr id="8" name="Slide Number Placeholder 7">
            <a:extLst>
              <a:ext uri="{FF2B5EF4-FFF2-40B4-BE49-F238E27FC236}">
                <a16:creationId xmlns:a16="http://schemas.microsoft.com/office/drawing/2014/main" id="{28D65FF8-6932-44F8-837E-3067CF467E7E}"/>
              </a:ext>
            </a:extLst>
          </p:cNvPr>
          <p:cNvSpPr>
            <a:spLocks noGrp="1"/>
          </p:cNvSpPr>
          <p:nvPr>
            <p:ph type="sldNum" sz="quarter" idx="12"/>
          </p:nvPr>
        </p:nvSpPr>
        <p:spPr/>
        <p:txBody>
          <a:bodyPr/>
          <a:lstStyle/>
          <a:p>
            <a:fld id="{1A10F235-9555-41B0-B8E9-2A55BD748559}" type="slidenum">
              <a:rPr lang="en-US" smtClean="0"/>
              <a:t>46</a:t>
            </a:fld>
            <a:endParaRPr lang="en-US"/>
          </a:p>
        </p:txBody>
      </p:sp>
    </p:spTree>
    <p:extLst>
      <p:ext uri="{BB962C8B-B14F-4D97-AF65-F5344CB8AC3E}">
        <p14:creationId xmlns:p14="http://schemas.microsoft.com/office/powerpoint/2010/main" val="1472417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52400"/>
            <a:ext cx="8356600" cy="1371600"/>
          </a:xfrm>
        </p:spPr>
        <p:txBody>
          <a:bodyPr>
            <a:normAutofit/>
          </a:bodyPr>
          <a:lstStyle/>
          <a:p>
            <a:r>
              <a:rPr lang="en-US" b="1" dirty="0"/>
              <a:t>Multidimensionality </a:t>
            </a:r>
            <a:r>
              <a:rPr lang="en-US" dirty="0"/>
              <a:t>can reverse the </a:t>
            </a:r>
            <a:r>
              <a:rPr lang="en-US" b="1" dirty="0"/>
              <a:t>Multi-factor</a:t>
            </a:r>
            <a:r>
              <a:rPr lang="en-US" dirty="0"/>
              <a:t> effects of Electability</a:t>
            </a:r>
            <a:endParaRPr lang="en-US" b="1" dirty="0"/>
          </a:p>
        </p:txBody>
      </p:sp>
      <p:sp>
        <p:nvSpPr>
          <p:cNvPr id="10" name="TextBox 9">
            <a:extLst>
              <a:ext uri="{FF2B5EF4-FFF2-40B4-BE49-F238E27FC236}">
                <a16:creationId xmlns:a16="http://schemas.microsoft.com/office/drawing/2014/main" id="{C4F25D42-5932-4DDE-9552-87B641FF6123}"/>
              </a:ext>
            </a:extLst>
          </p:cNvPr>
          <p:cNvSpPr txBox="1"/>
          <p:nvPr/>
        </p:nvSpPr>
        <p:spPr>
          <a:xfrm>
            <a:off x="2281473" y="4810254"/>
            <a:ext cx="1878802" cy="461665"/>
          </a:xfrm>
          <a:prstGeom prst="rect">
            <a:avLst/>
          </a:prstGeom>
          <a:noFill/>
        </p:spPr>
        <p:txBody>
          <a:bodyPr wrap="square" rtlCol="0">
            <a:spAutoFit/>
          </a:bodyPr>
          <a:lstStyle/>
          <a:p>
            <a:r>
              <a:rPr lang="en-US" sz="2400" dirty="0"/>
              <a:t>Elon Musk</a:t>
            </a:r>
          </a:p>
        </p:txBody>
      </p:sp>
      <p:graphicFrame>
        <p:nvGraphicFramePr>
          <p:cNvPr id="3" name="Table 2">
            <a:extLst>
              <a:ext uri="{FF2B5EF4-FFF2-40B4-BE49-F238E27FC236}">
                <a16:creationId xmlns:a16="http://schemas.microsoft.com/office/drawing/2014/main" id="{6F5B4751-1950-44FB-A0A8-DF19D515472A}"/>
              </a:ext>
            </a:extLst>
          </p:cNvPr>
          <p:cNvGraphicFramePr>
            <a:graphicFrameLocks noGrp="1"/>
          </p:cNvGraphicFramePr>
          <p:nvPr>
            <p:extLst>
              <p:ext uri="{D42A27DB-BD31-4B8C-83A1-F6EECF244321}">
                <p14:modId xmlns:p14="http://schemas.microsoft.com/office/powerpoint/2010/main" val="3444533791"/>
              </p:ext>
            </p:extLst>
          </p:nvPr>
        </p:nvGraphicFramePr>
        <p:xfrm>
          <a:off x="3884948" y="3380859"/>
          <a:ext cx="2488575" cy="2352725"/>
        </p:xfrm>
        <a:graphic>
          <a:graphicData uri="http://schemas.openxmlformats.org/drawingml/2006/table">
            <a:tbl>
              <a:tblPr>
                <a:tableStyleId>{5C22544A-7EE6-4342-B048-85BDC9FD1C3A}</a:tableStyleId>
              </a:tblPr>
              <a:tblGrid>
                <a:gridCol w="829525">
                  <a:extLst>
                    <a:ext uri="{9D8B030D-6E8A-4147-A177-3AD203B41FA5}">
                      <a16:colId xmlns:a16="http://schemas.microsoft.com/office/drawing/2014/main" val="3361965431"/>
                    </a:ext>
                  </a:extLst>
                </a:gridCol>
                <a:gridCol w="829525">
                  <a:extLst>
                    <a:ext uri="{9D8B030D-6E8A-4147-A177-3AD203B41FA5}">
                      <a16:colId xmlns:a16="http://schemas.microsoft.com/office/drawing/2014/main" val="3406563384"/>
                    </a:ext>
                  </a:extLst>
                </a:gridCol>
                <a:gridCol w="829525">
                  <a:extLst>
                    <a:ext uri="{9D8B030D-6E8A-4147-A177-3AD203B41FA5}">
                      <a16:colId xmlns:a16="http://schemas.microsoft.com/office/drawing/2014/main" val="157978700"/>
                    </a:ext>
                  </a:extLst>
                </a:gridCol>
              </a:tblGrid>
              <a:tr h="470545">
                <a:tc>
                  <a:txBody>
                    <a:bodyPr/>
                    <a:lstStyle/>
                    <a:p>
                      <a:pPr algn="ctr"/>
                      <a:r>
                        <a:rPr lang="en-US" dirty="0"/>
                        <a:t>0.0005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0.001</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918387932"/>
                  </a:ext>
                </a:extLst>
              </a:tr>
              <a:tr h="470545">
                <a:tc>
                  <a:txBody>
                    <a:bodyPr/>
                    <a:lstStyle/>
                    <a:p>
                      <a:pPr algn="ctr"/>
                      <a:r>
                        <a:rPr lang="en-US" dirty="0"/>
                        <a:t>.61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.61</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985640461"/>
                  </a:ext>
                </a:extLst>
              </a:tr>
              <a:tr h="470545">
                <a:tc>
                  <a:txBody>
                    <a:bodyPr/>
                    <a:lstStyle/>
                    <a:p>
                      <a:pPr algn="ctr"/>
                      <a:r>
                        <a:rPr lang="en-US" dirty="0"/>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.38</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73692094"/>
                  </a:ext>
                </a:extLst>
              </a:tr>
              <a:tr h="470545">
                <a:tc>
                  <a:txBody>
                    <a:bodyPr/>
                    <a:lstStyle/>
                    <a:p>
                      <a:pPr algn="ctr"/>
                      <a:r>
                        <a:rPr lang="en-US"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.009</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310937938"/>
                  </a:ext>
                </a:extLst>
              </a:tr>
              <a:tr h="470545">
                <a:tc>
                  <a:txBody>
                    <a:bodyPr/>
                    <a:lstStyle/>
                    <a:p>
                      <a:pPr algn="ctr"/>
                      <a:r>
                        <a:rPr lang="en-US" dirty="0"/>
                        <a:t>.9905</a:t>
                      </a:r>
                    </a:p>
                  </a:txBody>
                  <a:tcPr>
                    <a:lnT w="12700" cap="flat" cmpd="sng" algn="ctr">
                      <a:solidFill>
                        <a:schemeClr val="tx1"/>
                      </a:solidFill>
                      <a:prstDash val="solid"/>
                      <a:round/>
                      <a:headEnd type="none" w="med" len="med"/>
                      <a:tailEnd type="none" w="med" len="med"/>
                    </a:lnT>
                    <a:noFill/>
                  </a:tcPr>
                </a:tc>
                <a:tc>
                  <a:txBody>
                    <a:bodyPr/>
                    <a:lstStyle/>
                    <a:p>
                      <a:pPr algn="ctr"/>
                      <a:r>
                        <a:rPr lang="en-US" dirty="0"/>
                        <a:t>.0095</a:t>
                      </a:r>
                    </a:p>
                  </a:txBody>
                  <a:tcPr>
                    <a:lnT w="12700" cap="flat" cmpd="sng" algn="ctr">
                      <a:solidFill>
                        <a:schemeClr val="tx1"/>
                      </a:solidFill>
                      <a:prstDash val="solid"/>
                      <a:round/>
                      <a:headEnd type="none" w="med" len="med"/>
                      <a:tailEnd type="none" w="med" len="med"/>
                    </a:lnT>
                    <a:noFill/>
                  </a:tcPr>
                </a:tc>
                <a:tc>
                  <a:txBody>
                    <a:bodyPr/>
                    <a:lstStyle/>
                    <a:p>
                      <a:pPr algn="ctr"/>
                      <a:endParaRPr lang="en-US" dirty="0"/>
                    </a:p>
                  </a:txBody>
                  <a:tcPr>
                    <a:noFill/>
                  </a:tcPr>
                </a:tc>
                <a:extLst>
                  <a:ext uri="{0D108BD9-81ED-4DB2-BD59-A6C34878D82A}">
                    <a16:rowId xmlns:a16="http://schemas.microsoft.com/office/drawing/2014/main" val="1020000188"/>
                  </a:ext>
                </a:extLst>
              </a:tr>
            </a:tbl>
          </a:graphicData>
        </a:graphic>
      </p:graphicFrame>
      <p:sp>
        <p:nvSpPr>
          <p:cNvPr id="12" name="TextBox 11">
            <a:extLst>
              <a:ext uri="{FF2B5EF4-FFF2-40B4-BE49-F238E27FC236}">
                <a16:creationId xmlns:a16="http://schemas.microsoft.com/office/drawing/2014/main" id="{7F338D1D-2CF6-4E85-AD09-BEF1BD03B9B6}"/>
              </a:ext>
            </a:extLst>
          </p:cNvPr>
          <p:cNvSpPr txBox="1"/>
          <p:nvPr/>
        </p:nvSpPr>
        <p:spPr>
          <a:xfrm>
            <a:off x="2115334" y="3860284"/>
            <a:ext cx="1659628" cy="461665"/>
          </a:xfrm>
          <a:prstGeom prst="rect">
            <a:avLst/>
          </a:prstGeom>
          <a:noFill/>
        </p:spPr>
        <p:txBody>
          <a:bodyPr wrap="square" rtlCol="0">
            <a:spAutoFit/>
          </a:bodyPr>
          <a:lstStyle/>
          <a:p>
            <a:pPr algn="r"/>
            <a:r>
              <a:rPr lang="en-US" sz="2400" dirty="0"/>
              <a:t>Democrat</a:t>
            </a:r>
          </a:p>
        </p:txBody>
      </p:sp>
      <p:sp>
        <p:nvSpPr>
          <p:cNvPr id="13" name="TextBox 12">
            <a:extLst>
              <a:ext uri="{FF2B5EF4-FFF2-40B4-BE49-F238E27FC236}">
                <a16:creationId xmlns:a16="http://schemas.microsoft.com/office/drawing/2014/main" id="{03C48DD5-786A-4BC5-8810-1704BF852A17}"/>
              </a:ext>
            </a:extLst>
          </p:cNvPr>
          <p:cNvSpPr txBox="1"/>
          <p:nvPr/>
        </p:nvSpPr>
        <p:spPr>
          <a:xfrm>
            <a:off x="2115334" y="4321949"/>
            <a:ext cx="1659628" cy="461665"/>
          </a:xfrm>
          <a:prstGeom prst="rect">
            <a:avLst/>
          </a:prstGeom>
          <a:noFill/>
        </p:spPr>
        <p:txBody>
          <a:bodyPr wrap="square" rtlCol="0">
            <a:spAutoFit/>
          </a:bodyPr>
          <a:lstStyle/>
          <a:p>
            <a:pPr algn="r"/>
            <a:r>
              <a:rPr lang="en-US" sz="2400" dirty="0"/>
              <a:t>Republican</a:t>
            </a:r>
          </a:p>
        </p:txBody>
      </p:sp>
      <p:sp>
        <p:nvSpPr>
          <p:cNvPr id="14" name="TextBox 13">
            <a:extLst>
              <a:ext uri="{FF2B5EF4-FFF2-40B4-BE49-F238E27FC236}">
                <a16:creationId xmlns:a16="http://schemas.microsoft.com/office/drawing/2014/main" id="{D212CBBB-873F-4AAC-8FC8-0B5DE567E2C3}"/>
              </a:ext>
            </a:extLst>
          </p:cNvPr>
          <p:cNvSpPr txBox="1"/>
          <p:nvPr/>
        </p:nvSpPr>
        <p:spPr>
          <a:xfrm>
            <a:off x="1840127" y="3380859"/>
            <a:ext cx="1989828" cy="461665"/>
          </a:xfrm>
          <a:prstGeom prst="rect">
            <a:avLst/>
          </a:prstGeom>
          <a:noFill/>
        </p:spPr>
        <p:txBody>
          <a:bodyPr wrap="square" rtlCol="0">
            <a:spAutoFit/>
          </a:bodyPr>
          <a:lstStyle/>
          <a:p>
            <a:r>
              <a:rPr lang="en-US" sz="2400" dirty="0"/>
              <a:t>Someone Else</a:t>
            </a:r>
          </a:p>
        </p:txBody>
      </p:sp>
      <p:sp>
        <p:nvSpPr>
          <p:cNvPr id="15" name="TextBox 14">
            <a:extLst>
              <a:ext uri="{FF2B5EF4-FFF2-40B4-BE49-F238E27FC236}">
                <a16:creationId xmlns:a16="http://schemas.microsoft.com/office/drawing/2014/main" id="{AB994B47-89DC-47FB-83B6-58F92BCF33F4}"/>
              </a:ext>
            </a:extLst>
          </p:cNvPr>
          <p:cNvSpPr txBox="1"/>
          <p:nvPr/>
        </p:nvSpPr>
        <p:spPr>
          <a:xfrm rot="19026479">
            <a:off x="3956834" y="2484317"/>
            <a:ext cx="1659628" cy="461665"/>
          </a:xfrm>
          <a:prstGeom prst="rect">
            <a:avLst/>
          </a:prstGeom>
          <a:noFill/>
        </p:spPr>
        <p:txBody>
          <a:bodyPr wrap="square" rtlCol="0">
            <a:spAutoFit/>
          </a:bodyPr>
          <a:lstStyle/>
          <a:p>
            <a:r>
              <a:rPr lang="en-US" sz="2400" dirty="0"/>
              <a:t>No</a:t>
            </a:r>
          </a:p>
        </p:txBody>
      </p:sp>
      <p:sp>
        <p:nvSpPr>
          <p:cNvPr id="16" name="TextBox 15">
            <a:extLst>
              <a:ext uri="{FF2B5EF4-FFF2-40B4-BE49-F238E27FC236}">
                <a16:creationId xmlns:a16="http://schemas.microsoft.com/office/drawing/2014/main" id="{0E361C43-8DB6-4C88-8BF4-0783EE32FA35}"/>
              </a:ext>
            </a:extLst>
          </p:cNvPr>
          <p:cNvSpPr txBox="1"/>
          <p:nvPr/>
        </p:nvSpPr>
        <p:spPr>
          <a:xfrm rot="19026479">
            <a:off x="4778646" y="2450221"/>
            <a:ext cx="1659628" cy="461665"/>
          </a:xfrm>
          <a:prstGeom prst="rect">
            <a:avLst/>
          </a:prstGeom>
          <a:noFill/>
        </p:spPr>
        <p:txBody>
          <a:bodyPr wrap="square" rtlCol="0">
            <a:spAutoFit/>
          </a:bodyPr>
          <a:lstStyle/>
          <a:p>
            <a:r>
              <a:rPr lang="en-US" sz="2400" dirty="0"/>
              <a:t>Yes</a:t>
            </a:r>
          </a:p>
        </p:txBody>
      </p:sp>
      <p:sp>
        <p:nvSpPr>
          <p:cNvPr id="17" name="TextBox 16">
            <a:extLst>
              <a:ext uri="{FF2B5EF4-FFF2-40B4-BE49-F238E27FC236}">
                <a16:creationId xmlns:a16="http://schemas.microsoft.com/office/drawing/2014/main" id="{6B391661-20B3-4E85-9E75-F721D51B5E9F}"/>
              </a:ext>
            </a:extLst>
          </p:cNvPr>
          <p:cNvSpPr txBox="1"/>
          <p:nvPr/>
        </p:nvSpPr>
        <p:spPr>
          <a:xfrm>
            <a:off x="3123576" y="2046958"/>
            <a:ext cx="3513585" cy="830997"/>
          </a:xfrm>
          <a:prstGeom prst="rect">
            <a:avLst/>
          </a:prstGeom>
          <a:noFill/>
        </p:spPr>
        <p:txBody>
          <a:bodyPr wrap="square" rtlCol="0">
            <a:spAutoFit/>
          </a:bodyPr>
          <a:lstStyle/>
          <a:p>
            <a:pPr algn="ctr"/>
            <a:r>
              <a:rPr lang="en-US" sz="2400" b="1" dirty="0"/>
              <a:t>“Good Economy” in 2021</a:t>
            </a:r>
          </a:p>
          <a:p>
            <a:pPr algn="ctr"/>
            <a:r>
              <a:rPr lang="en-US" sz="2400" b="1" dirty="0"/>
              <a:t>( &lt;5% Unemployment )?</a:t>
            </a:r>
          </a:p>
        </p:txBody>
      </p:sp>
      <p:sp>
        <p:nvSpPr>
          <p:cNvPr id="4" name="Footer Placeholder 3">
            <a:extLst>
              <a:ext uri="{FF2B5EF4-FFF2-40B4-BE49-F238E27FC236}">
                <a16:creationId xmlns:a16="http://schemas.microsoft.com/office/drawing/2014/main" id="{1153D78A-EED9-4848-91AA-46CFEE2F6DF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51450B6-B1EB-462C-807D-31D97FCF21D8}"/>
              </a:ext>
            </a:extLst>
          </p:cNvPr>
          <p:cNvSpPr>
            <a:spLocks noGrp="1"/>
          </p:cNvSpPr>
          <p:nvPr>
            <p:ph type="sldNum" sz="quarter" idx="12"/>
          </p:nvPr>
        </p:nvSpPr>
        <p:spPr/>
        <p:txBody>
          <a:bodyPr/>
          <a:lstStyle/>
          <a:p>
            <a:fld id="{1A10F235-9555-41B0-B8E9-2A55BD748559}" type="slidenum">
              <a:rPr lang="en-US" smtClean="0"/>
              <a:t>47</a:t>
            </a:fld>
            <a:endParaRPr lang="en-US"/>
          </a:p>
        </p:txBody>
      </p:sp>
      <p:sp>
        <p:nvSpPr>
          <p:cNvPr id="18" name="TextBox 17">
            <a:extLst>
              <a:ext uri="{FF2B5EF4-FFF2-40B4-BE49-F238E27FC236}">
                <a16:creationId xmlns:a16="http://schemas.microsoft.com/office/drawing/2014/main" id="{795327D9-ECA3-4F87-8A31-E9F42E32788F}"/>
              </a:ext>
            </a:extLst>
          </p:cNvPr>
          <p:cNvSpPr txBox="1"/>
          <p:nvPr/>
        </p:nvSpPr>
        <p:spPr>
          <a:xfrm>
            <a:off x="345720" y="3842524"/>
            <a:ext cx="1659628" cy="1200329"/>
          </a:xfrm>
          <a:prstGeom prst="rect">
            <a:avLst/>
          </a:prstGeom>
          <a:noFill/>
        </p:spPr>
        <p:txBody>
          <a:bodyPr wrap="square" rtlCol="0">
            <a:spAutoFit/>
          </a:bodyPr>
          <a:lstStyle/>
          <a:p>
            <a:pPr algn="ctr"/>
            <a:r>
              <a:rPr lang="en-US" sz="2400" b="1" dirty="0"/>
              <a:t>Nov 2020 Election Winner</a:t>
            </a:r>
          </a:p>
        </p:txBody>
      </p:sp>
      <p:pic>
        <p:nvPicPr>
          <p:cNvPr id="19" name="Picture 3">
            <a:extLst>
              <a:ext uri="{FF2B5EF4-FFF2-40B4-BE49-F238E27FC236}">
                <a16:creationId xmlns:a16="http://schemas.microsoft.com/office/drawing/2014/main" id="{F62916CF-7BC6-4E19-926D-AEA99255A6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705" t="29581"/>
          <a:stretch/>
        </p:blipFill>
        <p:spPr bwMode="auto">
          <a:xfrm>
            <a:off x="667968" y="1848129"/>
            <a:ext cx="1447366" cy="120136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2C77F43B-3839-4F9A-9C54-6B27741E3DA7}"/>
              </a:ext>
            </a:extLst>
          </p:cNvPr>
          <p:cNvSpPr txBox="1"/>
          <p:nvPr/>
        </p:nvSpPr>
        <p:spPr>
          <a:xfrm>
            <a:off x="6052208" y="5337082"/>
            <a:ext cx="2488575" cy="7078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2000" b="1" dirty="0"/>
              <a:t>Musk unlikely to win, 0.9%, “Lost Cause”</a:t>
            </a:r>
          </a:p>
        </p:txBody>
      </p:sp>
    </p:spTree>
    <p:extLst>
      <p:ext uri="{BB962C8B-B14F-4D97-AF65-F5344CB8AC3E}">
        <p14:creationId xmlns:p14="http://schemas.microsoft.com/office/powerpoint/2010/main" val="2390061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52400"/>
            <a:ext cx="8356600" cy="1371600"/>
          </a:xfrm>
        </p:spPr>
        <p:txBody>
          <a:bodyPr>
            <a:normAutofit/>
          </a:bodyPr>
          <a:lstStyle/>
          <a:p>
            <a:r>
              <a:rPr lang="en-US" b="1" dirty="0"/>
              <a:t>Multidimensionality </a:t>
            </a:r>
            <a:r>
              <a:rPr lang="en-US" dirty="0"/>
              <a:t>can reverse the </a:t>
            </a:r>
            <a:r>
              <a:rPr lang="en-US" b="1" dirty="0"/>
              <a:t>Multi-factor</a:t>
            </a:r>
            <a:r>
              <a:rPr lang="en-US" dirty="0"/>
              <a:t> effects of Electability</a:t>
            </a:r>
            <a:endParaRPr lang="en-US" b="1" dirty="0"/>
          </a:p>
        </p:txBody>
      </p:sp>
      <p:sp>
        <p:nvSpPr>
          <p:cNvPr id="2" name="TextBox 1">
            <a:extLst>
              <a:ext uri="{FF2B5EF4-FFF2-40B4-BE49-F238E27FC236}">
                <a16:creationId xmlns:a16="http://schemas.microsoft.com/office/drawing/2014/main" id="{2C77F43B-3839-4F9A-9C54-6B27741E3DA7}"/>
              </a:ext>
            </a:extLst>
          </p:cNvPr>
          <p:cNvSpPr txBox="1"/>
          <p:nvPr/>
        </p:nvSpPr>
        <p:spPr>
          <a:xfrm>
            <a:off x="6637161" y="2091834"/>
            <a:ext cx="2207161" cy="1200329"/>
          </a:xfrm>
          <a:prstGeom prst="rect">
            <a:avLst/>
          </a:prstGeom>
          <a:noFill/>
        </p:spPr>
        <p:txBody>
          <a:bodyPr wrap="square" rtlCol="0">
            <a:spAutoFit/>
          </a:bodyPr>
          <a:lstStyle/>
          <a:p>
            <a:r>
              <a:rPr lang="en-US" sz="2400" b="1" dirty="0"/>
              <a:t>Conditional Likelihood of Good Economy</a:t>
            </a:r>
          </a:p>
        </p:txBody>
      </p:sp>
      <p:sp>
        <p:nvSpPr>
          <p:cNvPr id="10" name="TextBox 9">
            <a:extLst>
              <a:ext uri="{FF2B5EF4-FFF2-40B4-BE49-F238E27FC236}">
                <a16:creationId xmlns:a16="http://schemas.microsoft.com/office/drawing/2014/main" id="{C4F25D42-5932-4DDE-9552-87B641FF6123}"/>
              </a:ext>
            </a:extLst>
          </p:cNvPr>
          <p:cNvSpPr txBox="1"/>
          <p:nvPr/>
        </p:nvSpPr>
        <p:spPr>
          <a:xfrm>
            <a:off x="2281473" y="4810254"/>
            <a:ext cx="1878802" cy="461665"/>
          </a:xfrm>
          <a:prstGeom prst="rect">
            <a:avLst/>
          </a:prstGeom>
          <a:noFill/>
        </p:spPr>
        <p:txBody>
          <a:bodyPr wrap="square" rtlCol="0">
            <a:spAutoFit/>
          </a:bodyPr>
          <a:lstStyle/>
          <a:p>
            <a:r>
              <a:rPr lang="en-US" sz="2400" dirty="0"/>
              <a:t>Elon Musk</a:t>
            </a:r>
          </a:p>
        </p:txBody>
      </p:sp>
      <p:graphicFrame>
        <p:nvGraphicFramePr>
          <p:cNvPr id="3" name="Table 2">
            <a:extLst>
              <a:ext uri="{FF2B5EF4-FFF2-40B4-BE49-F238E27FC236}">
                <a16:creationId xmlns:a16="http://schemas.microsoft.com/office/drawing/2014/main" id="{6F5B4751-1950-44FB-A0A8-DF19D515472A}"/>
              </a:ext>
            </a:extLst>
          </p:cNvPr>
          <p:cNvGraphicFramePr>
            <a:graphicFrameLocks noGrp="1"/>
          </p:cNvGraphicFramePr>
          <p:nvPr>
            <p:extLst/>
          </p:nvPr>
        </p:nvGraphicFramePr>
        <p:xfrm>
          <a:off x="3884948" y="3380859"/>
          <a:ext cx="2488575" cy="2352725"/>
        </p:xfrm>
        <a:graphic>
          <a:graphicData uri="http://schemas.openxmlformats.org/drawingml/2006/table">
            <a:tbl>
              <a:tblPr>
                <a:tableStyleId>{5C22544A-7EE6-4342-B048-85BDC9FD1C3A}</a:tableStyleId>
              </a:tblPr>
              <a:tblGrid>
                <a:gridCol w="829525">
                  <a:extLst>
                    <a:ext uri="{9D8B030D-6E8A-4147-A177-3AD203B41FA5}">
                      <a16:colId xmlns:a16="http://schemas.microsoft.com/office/drawing/2014/main" val="3361965431"/>
                    </a:ext>
                  </a:extLst>
                </a:gridCol>
                <a:gridCol w="829525">
                  <a:extLst>
                    <a:ext uri="{9D8B030D-6E8A-4147-A177-3AD203B41FA5}">
                      <a16:colId xmlns:a16="http://schemas.microsoft.com/office/drawing/2014/main" val="3406563384"/>
                    </a:ext>
                  </a:extLst>
                </a:gridCol>
                <a:gridCol w="829525">
                  <a:extLst>
                    <a:ext uri="{9D8B030D-6E8A-4147-A177-3AD203B41FA5}">
                      <a16:colId xmlns:a16="http://schemas.microsoft.com/office/drawing/2014/main" val="157978700"/>
                    </a:ext>
                  </a:extLst>
                </a:gridCol>
              </a:tblGrid>
              <a:tr h="470545">
                <a:tc>
                  <a:txBody>
                    <a:bodyPr/>
                    <a:lstStyle/>
                    <a:p>
                      <a:pPr algn="ctr"/>
                      <a:r>
                        <a:rPr lang="en-US" dirty="0"/>
                        <a:t>0.0005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0.0005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0.001</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918387932"/>
                  </a:ext>
                </a:extLst>
              </a:tr>
              <a:tr h="470545">
                <a:tc>
                  <a:txBody>
                    <a:bodyPr/>
                    <a:lstStyle/>
                    <a:p>
                      <a:pPr algn="ctr"/>
                      <a:r>
                        <a:rPr lang="en-US" dirty="0"/>
                        <a:t>.61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.61</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985640461"/>
                  </a:ext>
                </a:extLst>
              </a:tr>
              <a:tr h="470545">
                <a:tc>
                  <a:txBody>
                    <a:bodyPr/>
                    <a:lstStyle/>
                    <a:p>
                      <a:pPr algn="ctr"/>
                      <a:r>
                        <a:rPr lang="en-US" dirty="0"/>
                        <a:t>.38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.38</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1073692094"/>
                  </a:ext>
                </a:extLst>
              </a:tr>
              <a:tr h="470545">
                <a:tc>
                  <a:txBody>
                    <a:bodyPr/>
                    <a:lstStyle/>
                    <a:p>
                      <a:pPr algn="ctr"/>
                      <a:r>
                        <a:rPr lang="en-US" dirty="0"/>
                        <a:t>.00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.009</a:t>
                      </a: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310937938"/>
                  </a:ext>
                </a:extLst>
              </a:tr>
              <a:tr h="470545">
                <a:tc>
                  <a:txBody>
                    <a:bodyPr/>
                    <a:lstStyle/>
                    <a:p>
                      <a:pPr algn="ctr"/>
                      <a:r>
                        <a:rPr lang="en-US" dirty="0"/>
                        <a:t>.9905</a:t>
                      </a:r>
                    </a:p>
                  </a:txBody>
                  <a:tcPr>
                    <a:lnT w="12700" cap="flat" cmpd="sng" algn="ctr">
                      <a:solidFill>
                        <a:schemeClr val="tx1"/>
                      </a:solidFill>
                      <a:prstDash val="solid"/>
                      <a:round/>
                      <a:headEnd type="none" w="med" len="med"/>
                      <a:tailEnd type="none" w="med" len="med"/>
                    </a:lnT>
                    <a:noFill/>
                  </a:tcPr>
                </a:tc>
                <a:tc>
                  <a:txBody>
                    <a:bodyPr/>
                    <a:lstStyle/>
                    <a:p>
                      <a:pPr algn="ctr"/>
                      <a:r>
                        <a:rPr lang="en-US" dirty="0"/>
                        <a:t>.0095</a:t>
                      </a:r>
                    </a:p>
                  </a:txBody>
                  <a:tcPr>
                    <a:lnT w="12700" cap="flat" cmpd="sng" algn="ctr">
                      <a:solidFill>
                        <a:schemeClr val="tx1"/>
                      </a:solidFill>
                      <a:prstDash val="solid"/>
                      <a:round/>
                      <a:headEnd type="none" w="med" len="med"/>
                      <a:tailEnd type="none" w="med" len="med"/>
                    </a:lnT>
                    <a:noFill/>
                  </a:tcPr>
                </a:tc>
                <a:tc>
                  <a:txBody>
                    <a:bodyPr/>
                    <a:lstStyle/>
                    <a:p>
                      <a:pPr algn="ctr"/>
                      <a:endParaRPr lang="en-US" dirty="0"/>
                    </a:p>
                  </a:txBody>
                  <a:tcPr>
                    <a:noFill/>
                  </a:tcPr>
                </a:tc>
                <a:extLst>
                  <a:ext uri="{0D108BD9-81ED-4DB2-BD59-A6C34878D82A}">
                    <a16:rowId xmlns:a16="http://schemas.microsoft.com/office/drawing/2014/main" val="1020000188"/>
                  </a:ext>
                </a:extLst>
              </a:tr>
            </a:tbl>
          </a:graphicData>
        </a:graphic>
      </p:graphicFrame>
      <p:sp>
        <p:nvSpPr>
          <p:cNvPr id="12" name="TextBox 11">
            <a:extLst>
              <a:ext uri="{FF2B5EF4-FFF2-40B4-BE49-F238E27FC236}">
                <a16:creationId xmlns:a16="http://schemas.microsoft.com/office/drawing/2014/main" id="{7F338D1D-2CF6-4E85-AD09-BEF1BD03B9B6}"/>
              </a:ext>
            </a:extLst>
          </p:cNvPr>
          <p:cNvSpPr txBox="1"/>
          <p:nvPr/>
        </p:nvSpPr>
        <p:spPr>
          <a:xfrm>
            <a:off x="2115334" y="3860284"/>
            <a:ext cx="1659628" cy="461665"/>
          </a:xfrm>
          <a:prstGeom prst="rect">
            <a:avLst/>
          </a:prstGeom>
          <a:noFill/>
        </p:spPr>
        <p:txBody>
          <a:bodyPr wrap="square" rtlCol="0">
            <a:spAutoFit/>
          </a:bodyPr>
          <a:lstStyle/>
          <a:p>
            <a:pPr algn="r"/>
            <a:r>
              <a:rPr lang="en-US" sz="2400" dirty="0"/>
              <a:t>Democrat</a:t>
            </a:r>
          </a:p>
        </p:txBody>
      </p:sp>
      <p:sp>
        <p:nvSpPr>
          <p:cNvPr id="13" name="TextBox 12">
            <a:extLst>
              <a:ext uri="{FF2B5EF4-FFF2-40B4-BE49-F238E27FC236}">
                <a16:creationId xmlns:a16="http://schemas.microsoft.com/office/drawing/2014/main" id="{03C48DD5-786A-4BC5-8810-1704BF852A17}"/>
              </a:ext>
            </a:extLst>
          </p:cNvPr>
          <p:cNvSpPr txBox="1"/>
          <p:nvPr/>
        </p:nvSpPr>
        <p:spPr>
          <a:xfrm>
            <a:off x="2115334" y="4321949"/>
            <a:ext cx="1659628" cy="461665"/>
          </a:xfrm>
          <a:prstGeom prst="rect">
            <a:avLst/>
          </a:prstGeom>
          <a:noFill/>
        </p:spPr>
        <p:txBody>
          <a:bodyPr wrap="square" rtlCol="0">
            <a:spAutoFit/>
          </a:bodyPr>
          <a:lstStyle/>
          <a:p>
            <a:pPr algn="r"/>
            <a:r>
              <a:rPr lang="en-US" sz="2400" dirty="0"/>
              <a:t>Republican</a:t>
            </a:r>
          </a:p>
        </p:txBody>
      </p:sp>
      <p:sp>
        <p:nvSpPr>
          <p:cNvPr id="14" name="TextBox 13">
            <a:extLst>
              <a:ext uri="{FF2B5EF4-FFF2-40B4-BE49-F238E27FC236}">
                <a16:creationId xmlns:a16="http://schemas.microsoft.com/office/drawing/2014/main" id="{D212CBBB-873F-4AAC-8FC8-0B5DE567E2C3}"/>
              </a:ext>
            </a:extLst>
          </p:cNvPr>
          <p:cNvSpPr txBox="1"/>
          <p:nvPr/>
        </p:nvSpPr>
        <p:spPr>
          <a:xfrm>
            <a:off x="1840127" y="3380859"/>
            <a:ext cx="1989828" cy="461665"/>
          </a:xfrm>
          <a:prstGeom prst="rect">
            <a:avLst/>
          </a:prstGeom>
          <a:noFill/>
        </p:spPr>
        <p:txBody>
          <a:bodyPr wrap="square" rtlCol="0">
            <a:spAutoFit/>
          </a:bodyPr>
          <a:lstStyle/>
          <a:p>
            <a:r>
              <a:rPr lang="en-US" sz="2400" dirty="0"/>
              <a:t>Someone Else</a:t>
            </a:r>
          </a:p>
        </p:txBody>
      </p:sp>
      <p:sp>
        <p:nvSpPr>
          <p:cNvPr id="15" name="TextBox 14">
            <a:extLst>
              <a:ext uri="{FF2B5EF4-FFF2-40B4-BE49-F238E27FC236}">
                <a16:creationId xmlns:a16="http://schemas.microsoft.com/office/drawing/2014/main" id="{AB994B47-89DC-47FB-83B6-58F92BCF33F4}"/>
              </a:ext>
            </a:extLst>
          </p:cNvPr>
          <p:cNvSpPr txBox="1"/>
          <p:nvPr/>
        </p:nvSpPr>
        <p:spPr>
          <a:xfrm rot="19026479">
            <a:off x="3956834" y="2484317"/>
            <a:ext cx="1659628" cy="461665"/>
          </a:xfrm>
          <a:prstGeom prst="rect">
            <a:avLst/>
          </a:prstGeom>
          <a:noFill/>
        </p:spPr>
        <p:txBody>
          <a:bodyPr wrap="square" rtlCol="0">
            <a:spAutoFit/>
          </a:bodyPr>
          <a:lstStyle/>
          <a:p>
            <a:r>
              <a:rPr lang="en-US" sz="2400" dirty="0"/>
              <a:t>No</a:t>
            </a:r>
          </a:p>
        </p:txBody>
      </p:sp>
      <p:sp>
        <p:nvSpPr>
          <p:cNvPr id="16" name="TextBox 15">
            <a:extLst>
              <a:ext uri="{FF2B5EF4-FFF2-40B4-BE49-F238E27FC236}">
                <a16:creationId xmlns:a16="http://schemas.microsoft.com/office/drawing/2014/main" id="{0E361C43-8DB6-4C88-8BF4-0783EE32FA35}"/>
              </a:ext>
            </a:extLst>
          </p:cNvPr>
          <p:cNvSpPr txBox="1"/>
          <p:nvPr/>
        </p:nvSpPr>
        <p:spPr>
          <a:xfrm rot="19026479">
            <a:off x="4778646" y="2450221"/>
            <a:ext cx="1659628" cy="461665"/>
          </a:xfrm>
          <a:prstGeom prst="rect">
            <a:avLst/>
          </a:prstGeom>
          <a:noFill/>
        </p:spPr>
        <p:txBody>
          <a:bodyPr wrap="square" rtlCol="0">
            <a:spAutoFit/>
          </a:bodyPr>
          <a:lstStyle/>
          <a:p>
            <a:r>
              <a:rPr lang="en-US" sz="2400" dirty="0"/>
              <a:t>Yes</a:t>
            </a:r>
          </a:p>
        </p:txBody>
      </p:sp>
      <p:sp>
        <p:nvSpPr>
          <p:cNvPr id="17" name="TextBox 16">
            <a:extLst>
              <a:ext uri="{FF2B5EF4-FFF2-40B4-BE49-F238E27FC236}">
                <a16:creationId xmlns:a16="http://schemas.microsoft.com/office/drawing/2014/main" id="{6B391661-20B3-4E85-9E75-F721D51B5E9F}"/>
              </a:ext>
            </a:extLst>
          </p:cNvPr>
          <p:cNvSpPr txBox="1"/>
          <p:nvPr/>
        </p:nvSpPr>
        <p:spPr>
          <a:xfrm>
            <a:off x="3123576" y="2046958"/>
            <a:ext cx="3513585" cy="830997"/>
          </a:xfrm>
          <a:prstGeom prst="rect">
            <a:avLst/>
          </a:prstGeom>
          <a:noFill/>
        </p:spPr>
        <p:txBody>
          <a:bodyPr wrap="square" rtlCol="0">
            <a:spAutoFit/>
          </a:bodyPr>
          <a:lstStyle/>
          <a:p>
            <a:pPr algn="ctr"/>
            <a:r>
              <a:rPr lang="en-US" sz="2400" b="1" dirty="0"/>
              <a:t>“Good Economy” in 2021</a:t>
            </a:r>
          </a:p>
          <a:p>
            <a:pPr algn="ctr"/>
            <a:r>
              <a:rPr lang="en-US" sz="2400" b="1" dirty="0"/>
              <a:t>( &lt;5% Unemployment )?</a:t>
            </a:r>
          </a:p>
        </p:txBody>
      </p:sp>
      <p:sp>
        <p:nvSpPr>
          <p:cNvPr id="4" name="Footer Placeholder 3">
            <a:extLst>
              <a:ext uri="{FF2B5EF4-FFF2-40B4-BE49-F238E27FC236}">
                <a16:creationId xmlns:a16="http://schemas.microsoft.com/office/drawing/2014/main" id="{1153D78A-EED9-4848-91AA-46CFEE2F6DF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51450B6-B1EB-462C-807D-31D97FCF21D8}"/>
              </a:ext>
            </a:extLst>
          </p:cNvPr>
          <p:cNvSpPr>
            <a:spLocks noGrp="1"/>
          </p:cNvSpPr>
          <p:nvPr>
            <p:ph type="sldNum" sz="quarter" idx="12"/>
          </p:nvPr>
        </p:nvSpPr>
        <p:spPr/>
        <p:txBody>
          <a:bodyPr/>
          <a:lstStyle/>
          <a:p>
            <a:fld id="{1A10F235-9555-41B0-B8E9-2A55BD748559}" type="slidenum">
              <a:rPr lang="en-US" smtClean="0"/>
              <a:t>48</a:t>
            </a:fld>
            <a:endParaRPr lang="en-US"/>
          </a:p>
        </p:txBody>
      </p:sp>
      <p:sp>
        <p:nvSpPr>
          <p:cNvPr id="18" name="TextBox 17">
            <a:extLst>
              <a:ext uri="{FF2B5EF4-FFF2-40B4-BE49-F238E27FC236}">
                <a16:creationId xmlns:a16="http://schemas.microsoft.com/office/drawing/2014/main" id="{795327D9-ECA3-4F87-8A31-E9F42E32788F}"/>
              </a:ext>
            </a:extLst>
          </p:cNvPr>
          <p:cNvSpPr txBox="1"/>
          <p:nvPr/>
        </p:nvSpPr>
        <p:spPr>
          <a:xfrm>
            <a:off x="345720" y="3842524"/>
            <a:ext cx="1659628" cy="1200329"/>
          </a:xfrm>
          <a:prstGeom prst="rect">
            <a:avLst/>
          </a:prstGeom>
          <a:noFill/>
        </p:spPr>
        <p:txBody>
          <a:bodyPr wrap="square" rtlCol="0">
            <a:spAutoFit/>
          </a:bodyPr>
          <a:lstStyle/>
          <a:p>
            <a:pPr algn="ctr"/>
            <a:r>
              <a:rPr lang="en-US" sz="2400" b="1" dirty="0"/>
              <a:t>Nov 2020 Election Winner</a:t>
            </a:r>
          </a:p>
        </p:txBody>
      </p:sp>
      <p:sp>
        <p:nvSpPr>
          <p:cNvPr id="7" name="Rectangle 6">
            <a:extLst>
              <a:ext uri="{FF2B5EF4-FFF2-40B4-BE49-F238E27FC236}">
                <a16:creationId xmlns:a16="http://schemas.microsoft.com/office/drawing/2014/main" id="{76E8B74E-C2C0-46F6-A582-6A1353078E3D}"/>
              </a:ext>
            </a:extLst>
          </p:cNvPr>
          <p:cNvSpPr/>
          <p:nvPr/>
        </p:nvSpPr>
        <p:spPr>
          <a:xfrm>
            <a:off x="6962114" y="3337039"/>
            <a:ext cx="1158843" cy="193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50%</a:t>
            </a:r>
          </a:p>
          <a:p>
            <a:pPr algn="ctr"/>
            <a:r>
              <a:rPr lang="en-US" sz="3200" dirty="0"/>
              <a:t>0%</a:t>
            </a:r>
          </a:p>
          <a:p>
            <a:pPr algn="ctr"/>
            <a:r>
              <a:rPr lang="en-US" sz="3200" dirty="0"/>
              <a:t>0%</a:t>
            </a:r>
          </a:p>
          <a:p>
            <a:pPr algn="ctr"/>
            <a:r>
              <a:rPr lang="en-US" sz="3200" dirty="0"/>
              <a:t>100%</a:t>
            </a:r>
          </a:p>
        </p:txBody>
      </p:sp>
      <p:cxnSp>
        <p:nvCxnSpPr>
          <p:cNvPr id="9" name="Straight Connector 8">
            <a:extLst>
              <a:ext uri="{FF2B5EF4-FFF2-40B4-BE49-F238E27FC236}">
                <a16:creationId xmlns:a16="http://schemas.microsoft.com/office/drawing/2014/main" id="{F3FE5528-4C46-4308-849A-A79E3B3B175D}"/>
              </a:ext>
            </a:extLst>
          </p:cNvPr>
          <p:cNvCxnSpPr/>
          <p:nvPr/>
        </p:nvCxnSpPr>
        <p:spPr>
          <a:xfrm flipH="1">
            <a:off x="4346642" y="3847718"/>
            <a:ext cx="41374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0A9CDCB-49FF-4A24-8353-DBA0ADB0CEE4}"/>
              </a:ext>
            </a:extLst>
          </p:cNvPr>
          <p:cNvCxnSpPr/>
          <p:nvPr/>
        </p:nvCxnSpPr>
        <p:spPr>
          <a:xfrm flipH="1">
            <a:off x="4353021" y="4321949"/>
            <a:ext cx="41374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768F03F-6263-4E0D-AB88-923A42C9B212}"/>
              </a:ext>
            </a:extLst>
          </p:cNvPr>
          <p:cNvCxnSpPr/>
          <p:nvPr/>
        </p:nvCxnSpPr>
        <p:spPr>
          <a:xfrm flipH="1">
            <a:off x="4360561" y="4792148"/>
            <a:ext cx="413743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5801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52400"/>
            <a:ext cx="8356600" cy="1371600"/>
          </a:xfrm>
        </p:spPr>
        <p:txBody>
          <a:bodyPr>
            <a:normAutofit/>
          </a:bodyPr>
          <a:lstStyle/>
          <a:p>
            <a:r>
              <a:rPr lang="en-US" b="1" dirty="0"/>
              <a:t>Multidimensionality </a:t>
            </a:r>
            <a:r>
              <a:rPr lang="en-US" dirty="0"/>
              <a:t>can reverse the </a:t>
            </a:r>
            <a:r>
              <a:rPr lang="en-US" b="1" dirty="0"/>
              <a:t>Multi-factor</a:t>
            </a:r>
            <a:r>
              <a:rPr lang="en-US" dirty="0"/>
              <a:t> effects of Electability</a:t>
            </a:r>
            <a:endParaRPr lang="en-US" b="1" dirty="0"/>
          </a:p>
        </p:txBody>
      </p:sp>
      <p:sp>
        <p:nvSpPr>
          <p:cNvPr id="2" name="TextBox 1">
            <a:extLst>
              <a:ext uri="{FF2B5EF4-FFF2-40B4-BE49-F238E27FC236}">
                <a16:creationId xmlns:a16="http://schemas.microsoft.com/office/drawing/2014/main" id="{2C77F43B-3839-4F9A-9C54-6B27741E3DA7}"/>
              </a:ext>
            </a:extLst>
          </p:cNvPr>
          <p:cNvSpPr txBox="1"/>
          <p:nvPr/>
        </p:nvSpPr>
        <p:spPr>
          <a:xfrm>
            <a:off x="5237484" y="2091834"/>
            <a:ext cx="2207161" cy="1200329"/>
          </a:xfrm>
          <a:prstGeom prst="rect">
            <a:avLst/>
          </a:prstGeom>
          <a:noFill/>
        </p:spPr>
        <p:txBody>
          <a:bodyPr wrap="square" rtlCol="0">
            <a:spAutoFit/>
          </a:bodyPr>
          <a:lstStyle/>
          <a:p>
            <a:r>
              <a:rPr lang="en-US" sz="2400" b="1" dirty="0"/>
              <a:t>Conditional Likelihood of Good Economy</a:t>
            </a:r>
          </a:p>
        </p:txBody>
      </p:sp>
      <p:sp>
        <p:nvSpPr>
          <p:cNvPr id="10" name="TextBox 9">
            <a:extLst>
              <a:ext uri="{FF2B5EF4-FFF2-40B4-BE49-F238E27FC236}">
                <a16:creationId xmlns:a16="http://schemas.microsoft.com/office/drawing/2014/main" id="{C4F25D42-5932-4DDE-9552-87B641FF6123}"/>
              </a:ext>
            </a:extLst>
          </p:cNvPr>
          <p:cNvSpPr txBox="1"/>
          <p:nvPr/>
        </p:nvSpPr>
        <p:spPr>
          <a:xfrm>
            <a:off x="1977978" y="4810254"/>
            <a:ext cx="1878802" cy="461665"/>
          </a:xfrm>
          <a:prstGeom prst="rect">
            <a:avLst/>
          </a:prstGeom>
          <a:noFill/>
        </p:spPr>
        <p:txBody>
          <a:bodyPr wrap="square" rtlCol="0">
            <a:spAutoFit/>
          </a:bodyPr>
          <a:lstStyle/>
          <a:p>
            <a:r>
              <a:rPr lang="en-US" sz="2400" dirty="0"/>
              <a:t>Elon Musk</a:t>
            </a:r>
          </a:p>
        </p:txBody>
      </p:sp>
      <p:sp>
        <p:nvSpPr>
          <p:cNvPr id="12" name="TextBox 11">
            <a:extLst>
              <a:ext uri="{FF2B5EF4-FFF2-40B4-BE49-F238E27FC236}">
                <a16:creationId xmlns:a16="http://schemas.microsoft.com/office/drawing/2014/main" id="{7F338D1D-2CF6-4E85-AD09-BEF1BD03B9B6}"/>
              </a:ext>
            </a:extLst>
          </p:cNvPr>
          <p:cNvSpPr txBox="1"/>
          <p:nvPr/>
        </p:nvSpPr>
        <p:spPr>
          <a:xfrm>
            <a:off x="1811839" y="3860284"/>
            <a:ext cx="1659628" cy="461665"/>
          </a:xfrm>
          <a:prstGeom prst="rect">
            <a:avLst/>
          </a:prstGeom>
          <a:noFill/>
        </p:spPr>
        <p:txBody>
          <a:bodyPr wrap="square" rtlCol="0">
            <a:spAutoFit/>
          </a:bodyPr>
          <a:lstStyle/>
          <a:p>
            <a:pPr algn="r"/>
            <a:r>
              <a:rPr lang="en-US" sz="2400" dirty="0"/>
              <a:t>Democrat</a:t>
            </a:r>
          </a:p>
        </p:txBody>
      </p:sp>
      <p:sp>
        <p:nvSpPr>
          <p:cNvPr id="13" name="TextBox 12">
            <a:extLst>
              <a:ext uri="{FF2B5EF4-FFF2-40B4-BE49-F238E27FC236}">
                <a16:creationId xmlns:a16="http://schemas.microsoft.com/office/drawing/2014/main" id="{03C48DD5-786A-4BC5-8810-1704BF852A17}"/>
              </a:ext>
            </a:extLst>
          </p:cNvPr>
          <p:cNvSpPr txBox="1"/>
          <p:nvPr/>
        </p:nvSpPr>
        <p:spPr>
          <a:xfrm>
            <a:off x="1811839" y="4321949"/>
            <a:ext cx="1659628" cy="461665"/>
          </a:xfrm>
          <a:prstGeom prst="rect">
            <a:avLst/>
          </a:prstGeom>
          <a:noFill/>
        </p:spPr>
        <p:txBody>
          <a:bodyPr wrap="square" rtlCol="0">
            <a:spAutoFit/>
          </a:bodyPr>
          <a:lstStyle/>
          <a:p>
            <a:pPr algn="r"/>
            <a:r>
              <a:rPr lang="en-US" sz="2400" dirty="0"/>
              <a:t>Republican</a:t>
            </a:r>
          </a:p>
        </p:txBody>
      </p:sp>
      <p:sp>
        <p:nvSpPr>
          <p:cNvPr id="14" name="TextBox 13">
            <a:extLst>
              <a:ext uri="{FF2B5EF4-FFF2-40B4-BE49-F238E27FC236}">
                <a16:creationId xmlns:a16="http://schemas.microsoft.com/office/drawing/2014/main" id="{D212CBBB-873F-4AAC-8FC8-0B5DE567E2C3}"/>
              </a:ext>
            </a:extLst>
          </p:cNvPr>
          <p:cNvSpPr txBox="1"/>
          <p:nvPr/>
        </p:nvSpPr>
        <p:spPr>
          <a:xfrm>
            <a:off x="1536632" y="3380859"/>
            <a:ext cx="1989828" cy="461665"/>
          </a:xfrm>
          <a:prstGeom prst="rect">
            <a:avLst/>
          </a:prstGeom>
          <a:noFill/>
        </p:spPr>
        <p:txBody>
          <a:bodyPr wrap="square" rtlCol="0">
            <a:spAutoFit/>
          </a:bodyPr>
          <a:lstStyle/>
          <a:p>
            <a:r>
              <a:rPr lang="en-US" sz="2400" dirty="0"/>
              <a:t>Someone Else</a:t>
            </a:r>
          </a:p>
        </p:txBody>
      </p:sp>
      <p:sp>
        <p:nvSpPr>
          <p:cNvPr id="17" name="TextBox 16">
            <a:extLst>
              <a:ext uri="{FF2B5EF4-FFF2-40B4-BE49-F238E27FC236}">
                <a16:creationId xmlns:a16="http://schemas.microsoft.com/office/drawing/2014/main" id="{6B391661-20B3-4E85-9E75-F721D51B5E9F}"/>
              </a:ext>
            </a:extLst>
          </p:cNvPr>
          <p:cNvSpPr txBox="1"/>
          <p:nvPr/>
        </p:nvSpPr>
        <p:spPr>
          <a:xfrm>
            <a:off x="3332771" y="2267763"/>
            <a:ext cx="1989829" cy="830997"/>
          </a:xfrm>
          <a:prstGeom prst="rect">
            <a:avLst/>
          </a:prstGeom>
          <a:noFill/>
        </p:spPr>
        <p:txBody>
          <a:bodyPr wrap="square" rtlCol="0">
            <a:spAutoFit/>
          </a:bodyPr>
          <a:lstStyle/>
          <a:p>
            <a:pPr algn="ctr"/>
            <a:r>
              <a:rPr lang="en-US" sz="2400" b="1" dirty="0"/>
              <a:t>Likelihood of Winning</a:t>
            </a:r>
          </a:p>
        </p:txBody>
      </p:sp>
      <p:sp>
        <p:nvSpPr>
          <p:cNvPr id="4" name="Footer Placeholder 3">
            <a:extLst>
              <a:ext uri="{FF2B5EF4-FFF2-40B4-BE49-F238E27FC236}">
                <a16:creationId xmlns:a16="http://schemas.microsoft.com/office/drawing/2014/main" id="{1153D78A-EED9-4848-91AA-46CFEE2F6DF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51450B6-B1EB-462C-807D-31D97FCF21D8}"/>
              </a:ext>
            </a:extLst>
          </p:cNvPr>
          <p:cNvSpPr>
            <a:spLocks noGrp="1"/>
          </p:cNvSpPr>
          <p:nvPr>
            <p:ph type="sldNum" sz="quarter" idx="12"/>
          </p:nvPr>
        </p:nvSpPr>
        <p:spPr/>
        <p:txBody>
          <a:bodyPr/>
          <a:lstStyle/>
          <a:p>
            <a:fld id="{1A10F235-9555-41B0-B8E9-2A55BD748559}" type="slidenum">
              <a:rPr lang="en-US" smtClean="0"/>
              <a:t>49</a:t>
            </a:fld>
            <a:endParaRPr lang="en-US"/>
          </a:p>
        </p:txBody>
      </p:sp>
      <p:sp>
        <p:nvSpPr>
          <p:cNvPr id="18" name="TextBox 17">
            <a:extLst>
              <a:ext uri="{FF2B5EF4-FFF2-40B4-BE49-F238E27FC236}">
                <a16:creationId xmlns:a16="http://schemas.microsoft.com/office/drawing/2014/main" id="{795327D9-ECA3-4F87-8A31-E9F42E32788F}"/>
              </a:ext>
            </a:extLst>
          </p:cNvPr>
          <p:cNvSpPr txBox="1"/>
          <p:nvPr/>
        </p:nvSpPr>
        <p:spPr>
          <a:xfrm>
            <a:off x="345720" y="3842524"/>
            <a:ext cx="1659628" cy="1200329"/>
          </a:xfrm>
          <a:prstGeom prst="rect">
            <a:avLst/>
          </a:prstGeom>
          <a:noFill/>
        </p:spPr>
        <p:txBody>
          <a:bodyPr wrap="square" rtlCol="0">
            <a:spAutoFit/>
          </a:bodyPr>
          <a:lstStyle/>
          <a:p>
            <a:pPr algn="ctr"/>
            <a:r>
              <a:rPr lang="en-US" sz="2400" b="1" dirty="0"/>
              <a:t>Nov 2020 Election Winner</a:t>
            </a:r>
          </a:p>
        </p:txBody>
      </p:sp>
      <p:sp>
        <p:nvSpPr>
          <p:cNvPr id="7" name="Rectangle 6">
            <a:extLst>
              <a:ext uri="{FF2B5EF4-FFF2-40B4-BE49-F238E27FC236}">
                <a16:creationId xmlns:a16="http://schemas.microsoft.com/office/drawing/2014/main" id="{76E8B74E-C2C0-46F6-A582-6A1353078E3D}"/>
              </a:ext>
            </a:extLst>
          </p:cNvPr>
          <p:cNvSpPr/>
          <p:nvPr/>
        </p:nvSpPr>
        <p:spPr>
          <a:xfrm>
            <a:off x="5562437" y="3337039"/>
            <a:ext cx="1158843" cy="193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50%</a:t>
            </a:r>
          </a:p>
          <a:p>
            <a:pPr algn="ctr"/>
            <a:r>
              <a:rPr lang="en-US" sz="3200" dirty="0"/>
              <a:t>0%</a:t>
            </a:r>
          </a:p>
          <a:p>
            <a:pPr algn="ctr"/>
            <a:r>
              <a:rPr lang="en-US" sz="3200" dirty="0"/>
              <a:t>0%</a:t>
            </a:r>
          </a:p>
          <a:p>
            <a:pPr algn="ctr"/>
            <a:r>
              <a:rPr lang="en-US" sz="3200" dirty="0"/>
              <a:t>100%</a:t>
            </a:r>
          </a:p>
        </p:txBody>
      </p:sp>
      <p:sp>
        <p:nvSpPr>
          <p:cNvPr id="21" name="Rectangle 20">
            <a:extLst>
              <a:ext uri="{FF2B5EF4-FFF2-40B4-BE49-F238E27FC236}">
                <a16:creationId xmlns:a16="http://schemas.microsoft.com/office/drawing/2014/main" id="{D96A9B1F-6F11-44D0-ABA5-294FDA428349}"/>
              </a:ext>
            </a:extLst>
          </p:cNvPr>
          <p:cNvSpPr/>
          <p:nvPr/>
        </p:nvSpPr>
        <p:spPr>
          <a:xfrm>
            <a:off x="3637607" y="3337039"/>
            <a:ext cx="1269500" cy="19348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00.1%</a:t>
            </a:r>
          </a:p>
          <a:p>
            <a:pPr algn="ctr"/>
            <a:r>
              <a:rPr lang="en-US" sz="3200" dirty="0"/>
              <a:t>61.0%</a:t>
            </a:r>
          </a:p>
          <a:p>
            <a:pPr algn="ctr"/>
            <a:r>
              <a:rPr lang="en-US" sz="3200" dirty="0"/>
              <a:t>38.0%</a:t>
            </a:r>
          </a:p>
          <a:p>
            <a:pPr algn="ctr"/>
            <a:r>
              <a:rPr lang="en-US" sz="3200" dirty="0"/>
              <a:t>00.9%</a:t>
            </a:r>
          </a:p>
        </p:txBody>
      </p:sp>
      <p:sp>
        <p:nvSpPr>
          <p:cNvPr id="8" name="Rectangle 7">
            <a:extLst>
              <a:ext uri="{FF2B5EF4-FFF2-40B4-BE49-F238E27FC236}">
                <a16:creationId xmlns:a16="http://schemas.microsoft.com/office/drawing/2014/main" id="{CC75356D-65D2-41A0-9F55-9148FA8817DC}"/>
              </a:ext>
            </a:extLst>
          </p:cNvPr>
          <p:cNvSpPr/>
          <p:nvPr/>
        </p:nvSpPr>
        <p:spPr>
          <a:xfrm>
            <a:off x="1131687" y="5699383"/>
            <a:ext cx="3440313" cy="54026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a:t>
            </a:r>
            <a:r>
              <a:rPr lang="en-US" dirty="0">
                <a:solidFill>
                  <a:srgbClr val="FF0000"/>
                </a:solidFill>
              </a:rPr>
              <a:t>everyone</a:t>
            </a:r>
            <a:r>
              <a:rPr lang="en-US" dirty="0"/>
              <a:t> knows it…</a:t>
            </a:r>
          </a:p>
        </p:txBody>
      </p:sp>
      <p:sp>
        <p:nvSpPr>
          <p:cNvPr id="24" name="Rectangle 23">
            <a:extLst>
              <a:ext uri="{FF2B5EF4-FFF2-40B4-BE49-F238E27FC236}">
                <a16:creationId xmlns:a16="http://schemas.microsoft.com/office/drawing/2014/main" id="{413C3A5E-B326-4B5A-8E2D-33206BD77108}"/>
              </a:ext>
            </a:extLst>
          </p:cNvPr>
          <p:cNvSpPr/>
          <p:nvPr/>
        </p:nvSpPr>
        <p:spPr>
          <a:xfrm>
            <a:off x="1342943" y="2074360"/>
            <a:ext cx="1989828" cy="65143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Election hasn’t happened yet…</a:t>
            </a:r>
          </a:p>
        </p:txBody>
      </p:sp>
    </p:spTree>
    <p:extLst>
      <p:ext uri="{BB962C8B-B14F-4D97-AF65-F5344CB8AC3E}">
        <p14:creationId xmlns:p14="http://schemas.microsoft.com/office/powerpoint/2010/main" val="2970084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8588-D0A9-4EA1-9036-B4E8F311EDA7}"/>
              </a:ext>
            </a:extLst>
          </p:cNvPr>
          <p:cNvSpPr>
            <a:spLocks noGrp="1"/>
          </p:cNvSpPr>
          <p:nvPr>
            <p:ph type="title"/>
          </p:nvPr>
        </p:nvSpPr>
        <p:spPr>
          <a:xfrm>
            <a:off x="441325" y="169861"/>
            <a:ext cx="7886700" cy="782639"/>
          </a:xfrm>
        </p:spPr>
        <p:txBody>
          <a:bodyPr>
            <a:normAutofit/>
          </a:bodyPr>
          <a:lstStyle/>
          <a:p>
            <a:pPr lvl="0"/>
            <a:r>
              <a:rPr lang="en-US" sz="3600" dirty="0">
                <a:latin typeface="+mn-lt"/>
                <a:ea typeface="+mn-ea"/>
                <a:cs typeface="+mn-cs"/>
              </a:rPr>
              <a:t> 1</a:t>
            </a:r>
            <a:r>
              <a:rPr lang="en-US" sz="3600" baseline="0" dirty="0">
                <a:latin typeface="+mn-lt"/>
                <a:ea typeface="+mn-ea"/>
                <a:cs typeface="+mn-cs"/>
              </a:rPr>
              <a:t> – Efficiency / Wasting Resources</a:t>
            </a:r>
            <a:endParaRPr lang="en-US" sz="6600" dirty="0"/>
          </a:p>
        </p:txBody>
      </p:sp>
      <p:sp>
        <p:nvSpPr>
          <p:cNvPr id="3" name="Content Placeholder 2">
            <a:extLst>
              <a:ext uri="{FF2B5EF4-FFF2-40B4-BE49-F238E27FC236}">
                <a16:creationId xmlns:a16="http://schemas.microsoft.com/office/drawing/2014/main" id="{D44E3572-70E0-4773-8AED-AD086AB3DCD1}"/>
              </a:ext>
            </a:extLst>
          </p:cNvPr>
          <p:cNvSpPr>
            <a:spLocks noGrp="1"/>
          </p:cNvSpPr>
          <p:nvPr>
            <p:ph idx="1"/>
          </p:nvPr>
        </p:nvSpPr>
        <p:spPr>
          <a:xfrm>
            <a:off x="112712" y="863600"/>
            <a:ext cx="8740776" cy="5422900"/>
          </a:xfrm>
        </p:spPr>
        <p:txBody>
          <a:bodyPr>
            <a:normAutofit fontScale="70000" lnSpcReduction="20000"/>
          </a:bodyPr>
          <a:lstStyle/>
          <a:p>
            <a:pPr lvl="0"/>
            <a:r>
              <a:rPr lang="en-US" dirty="0"/>
              <a:t>Some things are much easier to buy/maintain as a group. Marginal utility of “individualism” rapidly diminishes as we approach “100% individualism”.</a:t>
            </a:r>
          </a:p>
          <a:p>
            <a:pPr lvl="0"/>
            <a:r>
              <a:rPr lang="en-US" dirty="0"/>
              <a:t>“One Person Ruins it for Everyone” ( de facto Entangled )</a:t>
            </a:r>
          </a:p>
          <a:p>
            <a:pPr lvl="1"/>
            <a:r>
              <a:rPr lang="en-US" dirty="0"/>
              <a:t>Outcome is an “OR” aggregation process, already</a:t>
            </a:r>
          </a:p>
          <a:p>
            <a:pPr lvl="1"/>
            <a:r>
              <a:rPr lang="en-US" dirty="0"/>
              <a:t>Ozone Layer / The Montreal Protocol (no competing Earths)</a:t>
            </a:r>
          </a:p>
          <a:p>
            <a:pPr lvl="1"/>
            <a:r>
              <a:rPr lang="en-US" dirty="0"/>
              <a:t>(Hypothetical) Grey Goo – self replicating nanotechnology that kills us all</a:t>
            </a:r>
          </a:p>
          <a:p>
            <a:pPr lvl="1"/>
            <a:r>
              <a:rPr lang="en-US" dirty="0"/>
              <a:t>Pollution / Externalities</a:t>
            </a:r>
          </a:p>
          <a:p>
            <a:pPr lvl="1"/>
            <a:r>
              <a:rPr lang="en-US" dirty="0"/>
              <a:t>Overfishing / Species Extinction</a:t>
            </a:r>
          </a:p>
          <a:p>
            <a:pPr lvl="1"/>
            <a:r>
              <a:rPr lang="en-US" dirty="0"/>
              <a:t>Extremely ‘contagious’ spread of fire / disease / looting.</a:t>
            </a:r>
          </a:p>
          <a:p>
            <a:pPr lvl="0"/>
            <a:r>
              <a:rPr lang="en-US" dirty="0"/>
              <a:t>Efficient “re-use” of goods/services.</a:t>
            </a:r>
          </a:p>
          <a:p>
            <a:pPr lvl="1"/>
            <a:r>
              <a:rPr lang="en-US" dirty="0"/>
              <a:t>The roads (infamous) and highways; National parks</a:t>
            </a:r>
          </a:p>
          <a:p>
            <a:pPr lvl="1"/>
            <a:r>
              <a:rPr lang="en-US" dirty="0"/>
              <a:t>Walls/Castles -- (4x vs x^2), strangers vs friends/family, trust issues</a:t>
            </a:r>
          </a:p>
          <a:p>
            <a:pPr lvl="1"/>
            <a:r>
              <a:rPr lang="en-US" dirty="0"/>
              <a:t>The Erie Canal, Louisiana Purchase, Interstate Highway System,</a:t>
            </a:r>
          </a:p>
          <a:p>
            <a:pPr lvl="1"/>
            <a:r>
              <a:rPr lang="en-US" dirty="0"/>
              <a:t>Basic science research (ie, its hard for Newton to patent “Gravity”)</a:t>
            </a:r>
          </a:p>
          <a:p>
            <a:pPr lvl="0"/>
            <a:r>
              <a:rPr lang="en-US" dirty="0"/>
              <a:t>Excessive market transaction costs – too hard to charge “per time per individual”</a:t>
            </a:r>
          </a:p>
          <a:p>
            <a:pPr lvl="1"/>
            <a:r>
              <a:rPr lang="en-US" dirty="0"/>
              <a:t>Ronald Coase – Theory of the Firm; organizations vs markets – to difficult to rehire people every day for every job,</a:t>
            </a:r>
            <a:r>
              <a:rPr lang="en-US" baseline="0" dirty="0"/>
              <a:t> costs: search, contract, negotiation etc. Long term contracts are better.</a:t>
            </a:r>
            <a:endParaRPr lang="en-US" dirty="0"/>
          </a:p>
          <a:p>
            <a:pPr lvl="1"/>
            <a:r>
              <a:rPr lang="en-US" dirty="0"/>
              <a:t>Roads again (</a:t>
            </a:r>
            <a:r>
              <a:rPr lang="en-US" dirty="0" err="1"/>
              <a:t>excl</a:t>
            </a:r>
            <a:r>
              <a:rPr lang="en-US" dirty="0"/>
              <a:t> bridges, trains); </a:t>
            </a:r>
          </a:p>
          <a:p>
            <a:pPr lvl="1"/>
            <a:r>
              <a:rPr lang="en-US" dirty="0"/>
              <a:t>Long time horizon, not enough ink</a:t>
            </a:r>
          </a:p>
        </p:txBody>
      </p:sp>
      <p:sp>
        <p:nvSpPr>
          <p:cNvPr id="4" name="TextBox 3">
            <a:extLst>
              <a:ext uri="{FF2B5EF4-FFF2-40B4-BE49-F238E27FC236}">
                <a16:creationId xmlns:a16="http://schemas.microsoft.com/office/drawing/2014/main" id="{449A318F-2ABD-4C3F-891E-8C1820787517}"/>
              </a:ext>
            </a:extLst>
          </p:cNvPr>
          <p:cNvSpPr txBox="1"/>
          <p:nvPr/>
        </p:nvSpPr>
        <p:spPr>
          <a:xfrm>
            <a:off x="1085850" y="6041808"/>
            <a:ext cx="6042025" cy="646331"/>
          </a:xfrm>
          <a:prstGeom prst="rect">
            <a:avLst/>
          </a:prstGeom>
          <a:solidFill>
            <a:schemeClr val="bg2"/>
          </a:solidFill>
          <a:ln>
            <a:solidFill>
              <a:schemeClr val="tx1"/>
            </a:solidFill>
          </a:ln>
        </p:spPr>
        <p:txBody>
          <a:bodyPr wrap="square" rtlCol="0">
            <a:spAutoFit/>
          </a:bodyPr>
          <a:lstStyle/>
          <a:p>
            <a:r>
              <a:rPr lang="en-US" dirty="0"/>
              <a:t>“However attractive anarchy may be as a philosophy, it is not feasible in a world of imperfect men.” – Milton Friedman</a:t>
            </a:r>
          </a:p>
        </p:txBody>
      </p:sp>
      <p:sp>
        <p:nvSpPr>
          <p:cNvPr id="5" name="Footer Placeholder 4">
            <a:extLst>
              <a:ext uri="{FF2B5EF4-FFF2-40B4-BE49-F238E27FC236}">
                <a16:creationId xmlns:a16="http://schemas.microsoft.com/office/drawing/2014/main" id="{89244C24-83A1-4BC1-B881-D69E8C22C303}"/>
              </a:ext>
            </a:extLst>
          </p:cNvPr>
          <p:cNvSpPr>
            <a:spLocks noGrp="1"/>
          </p:cNvSpPr>
          <p:nvPr>
            <p:ph type="ftr" sz="quarter" idx="11"/>
          </p:nvPr>
        </p:nvSpPr>
        <p:spPr/>
        <p:txBody>
          <a:bodyPr/>
          <a:lstStyle/>
          <a:p>
            <a:r>
              <a:rPr lang="en-US"/>
              <a:t>www.BitcoinHivemind.com</a:t>
            </a:r>
          </a:p>
        </p:txBody>
      </p:sp>
      <p:sp>
        <p:nvSpPr>
          <p:cNvPr id="6" name="Slide Number Placeholder 5">
            <a:extLst>
              <a:ext uri="{FF2B5EF4-FFF2-40B4-BE49-F238E27FC236}">
                <a16:creationId xmlns:a16="http://schemas.microsoft.com/office/drawing/2014/main" id="{49C236F5-FA44-4BDF-A67F-215F5F7A2E19}"/>
              </a:ext>
            </a:extLst>
          </p:cNvPr>
          <p:cNvSpPr>
            <a:spLocks noGrp="1"/>
          </p:cNvSpPr>
          <p:nvPr>
            <p:ph type="sldNum" sz="quarter" idx="12"/>
          </p:nvPr>
        </p:nvSpPr>
        <p:spPr/>
        <p:txBody>
          <a:bodyPr/>
          <a:lstStyle/>
          <a:p>
            <a:fld id="{1A10F235-9555-41B0-B8E9-2A55BD748559}" type="slidenum">
              <a:rPr lang="en-US" smtClean="0"/>
              <a:t>5</a:t>
            </a:fld>
            <a:endParaRPr lang="en-US"/>
          </a:p>
        </p:txBody>
      </p:sp>
    </p:spTree>
    <p:extLst>
      <p:ext uri="{BB962C8B-B14F-4D97-AF65-F5344CB8AC3E}">
        <p14:creationId xmlns:p14="http://schemas.microsoft.com/office/powerpoint/2010/main" val="1470566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52400"/>
            <a:ext cx="8356600" cy="1371600"/>
          </a:xfrm>
        </p:spPr>
        <p:txBody>
          <a:bodyPr>
            <a:normAutofit/>
          </a:bodyPr>
          <a:lstStyle/>
          <a:p>
            <a:r>
              <a:rPr lang="en-US" b="1" dirty="0"/>
              <a:t>Multidimensionality </a:t>
            </a:r>
            <a:r>
              <a:rPr lang="en-US" dirty="0"/>
              <a:t>can reverse the </a:t>
            </a:r>
            <a:r>
              <a:rPr lang="en-US" b="1" dirty="0"/>
              <a:t>Multi-factor</a:t>
            </a:r>
            <a:r>
              <a:rPr lang="en-US" dirty="0"/>
              <a:t> effects of Electability</a:t>
            </a:r>
            <a:endParaRPr lang="en-US" b="1" dirty="0"/>
          </a:p>
        </p:txBody>
      </p:sp>
      <p:sp>
        <p:nvSpPr>
          <p:cNvPr id="2" name="TextBox 1">
            <a:extLst>
              <a:ext uri="{FF2B5EF4-FFF2-40B4-BE49-F238E27FC236}">
                <a16:creationId xmlns:a16="http://schemas.microsoft.com/office/drawing/2014/main" id="{2C77F43B-3839-4F9A-9C54-6B27741E3DA7}"/>
              </a:ext>
            </a:extLst>
          </p:cNvPr>
          <p:cNvSpPr txBox="1"/>
          <p:nvPr/>
        </p:nvSpPr>
        <p:spPr>
          <a:xfrm>
            <a:off x="5237484" y="2091834"/>
            <a:ext cx="2207161" cy="1200329"/>
          </a:xfrm>
          <a:prstGeom prst="rect">
            <a:avLst/>
          </a:prstGeom>
          <a:noFill/>
        </p:spPr>
        <p:txBody>
          <a:bodyPr wrap="square" rtlCol="0">
            <a:spAutoFit/>
          </a:bodyPr>
          <a:lstStyle/>
          <a:p>
            <a:r>
              <a:rPr lang="en-US" sz="2400" b="1" dirty="0"/>
              <a:t>Conditional Likelihood of Good Economy</a:t>
            </a:r>
          </a:p>
        </p:txBody>
      </p:sp>
      <p:sp>
        <p:nvSpPr>
          <p:cNvPr id="10" name="TextBox 9">
            <a:extLst>
              <a:ext uri="{FF2B5EF4-FFF2-40B4-BE49-F238E27FC236}">
                <a16:creationId xmlns:a16="http://schemas.microsoft.com/office/drawing/2014/main" id="{C4F25D42-5932-4DDE-9552-87B641FF6123}"/>
              </a:ext>
            </a:extLst>
          </p:cNvPr>
          <p:cNvSpPr txBox="1"/>
          <p:nvPr/>
        </p:nvSpPr>
        <p:spPr>
          <a:xfrm>
            <a:off x="1977978" y="4810254"/>
            <a:ext cx="1878802" cy="461665"/>
          </a:xfrm>
          <a:prstGeom prst="rect">
            <a:avLst/>
          </a:prstGeom>
          <a:noFill/>
        </p:spPr>
        <p:txBody>
          <a:bodyPr wrap="square" rtlCol="0">
            <a:spAutoFit/>
          </a:bodyPr>
          <a:lstStyle/>
          <a:p>
            <a:r>
              <a:rPr lang="en-US" sz="2400" dirty="0"/>
              <a:t>Elon Musk</a:t>
            </a:r>
          </a:p>
        </p:txBody>
      </p:sp>
      <p:sp>
        <p:nvSpPr>
          <p:cNvPr id="12" name="TextBox 11">
            <a:extLst>
              <a:ext uri="{FF2B5EF4-FFF2-40B4-BE49-F238E27FC236}">
                <a16:creationId xmlns:a16="http://schemas.microsoft.com/office/drawing/2014/main" id="{7F338D1D-2CF6-4E85-AD09-BEF1BD03B9B6}"/>
              </a:ext>
            </a:extLst>
          </p:cNvPr>
          <p:cNvSpPr txBox="1"/>
          <p:nvPr/>
        </p:nvSpPr>
        <p:spPr>
          <a:xfrm>
            <a:off x="1811839" y="3860284"/>
            <a:ext cx="1659628" cy="461665"/>
          </a:xfrm>
          <a:prstGeom prst="rect">
            <a:avLst/>
          </a:prstGeom>
          <a:noFill/>
        </p:spPr>
        <p:txBody>
          <a:bodyPr wrap="square" rtlCol="0">
            <a:spAutoFit/>
          </a:bodyPr>
          <a:lstStyle/>
          <a:p>
            <a:pPr algn="r"/>
            <a:r>
              <a:rPr lang="en-US" sz="2400" dirty="0"/>
              <a:t>Democrat</a:t>
            </a:r>
          </a:p>
        </p:txBody>
      </p:sp>
      <p:sp>
        <p:nvSpPr>
          <p:cNvPr id="13" name="TextBox 12">
            <a:extLst>
              <a:ext uri="{FF2B5EF4-FFF2-40B4-BE49-F238E27FC236}">
                <a16:creationId xmlns:a16="http://schemas.microsoft.com/office/drawing/2014/main" id="{03C48DD5-786A-4BC5-8810-1704BF852A17}"/>
              </a:ext>
            </a:extLst>
          </p:cNvPr>
          <p:cNvSpPr txBox="1"/>
          <p:nvPr/>
        </p:nvSpPr>
        <p:spPr>
          <a:xfrm>
            <a:off x="1811839" y="4321949"/>
            <a:ext cx="1659628" cy="461665"/>
          </a:xfrm>
          <a:prstGeom prst="rect">
            <a:avLst/>
          </a:prstGeom>
          <a:noFill/>
        </p:spPr>
        <p:txBody>
          <a:bodyPr wrap="square" rtlCol="0">
            <a:spAutoFit/>
          </a:bodyPr>
          <a:lstStyle/>
          <a:p>
            <a:pPr algn="r"/>
            <a:r>
              <a:rPr lang="en-US" sz="2400" dirty="0"/>
              <a:t>Republican</a:t>
            </a:r>
          </a:p>
        </p:txBody>
      </p:sp>
      <p:sp>
        <p:nvSpPr>
          <p:cNvPr id="14" name="TextBox 13">
            <a:extLst>
              <a:ext uri="{FF2B5EF4-FFF2-40B4-BE49-F238E27FC236}">
                <a16:creationId xmlns:a16="http://schemas.microsoft.com/office/drawing/2014/main" id="{D212CBBB-873F-4AAC-8FC8-0B5DE567E2C3}"/>
              </a:ext>
            </a:extLst>
          </p:cNvPr>
          <p:cNvSpPr txBox="1"/>
          <p:nvPr/>
        </p:nvSpPr>
        <p:spPr>
          <a:xfrm>
            <a:off x="1536632" y="3380859"/>
            <a:ext cx="1989828" cy="461665"/>
          </a:xfrm>
          <a:prstGeom prst="rect">
            <a:avLst/>
          </a:prstGeom>
          <a:noFill/>
        </p:spPr>
        <p:txBody>
          <a:bodyPr wrap="square" rtlCol="0">
            <a:spAutoFit/>
          </a:bodyPr>
          <a:lstStyle/>
          <a:p>
            <a:r>
              <a:rPr lang="en-US" sz="2400" dirty="0"/>
              <a:t>Someone Else</a:t>
            </a:r>
          </a:p>
        </p:txBody>
      </p:sp>
      <p:sp>
        <p:nvSpPr>
          <p:cNvPr id="17" name="TextBox 16">
            <a:extLst>
              <a:ext uri="{FF2B5EF4-FFF2-40B4-BE49-F238E27FC236}">
                <a16:creationId xmlns:a16="http://schemas.microsoft.com/office/drawing/2014/main" id="{6B391661-20B3-4E85-9E75-F721D51B5E9F}"/>
              </a:ext>
            </a:extLst>
          </p:cNvPr>
          <p:cNvSpPr txBox="1"/>
          <p:nvPr/>
        </p:nvSpPr>
        <p:spPr>
          <a:xfrm>
            <a:off x="3332771" y="2267763"/>
            <a:ext cx="1989829" cy="830997"/>
          </a:xfrm>
          <a:prstGeom prst="rect">
            <a:avLst/>
          </a:prstGeom>
          <a:noFill/>
        </p:spPr>
        <p:txBody>
          <a:bodyPr wrap="square" rtlCol="0">
            <a:spAutoFit/>
          </a:bodyPr>
          <a:lstStyle/>
          <a:p>
            <a:pPr algn="ctr"/>
            <a:r>
              <a:rPr lang="en-US" sz="2400" b="1" dirty="0"/>
              <a:t>Likelihood of Winning</a:t>
            </a:r>
          </a:p>
        </p:txBody>
      </p:sp>
      <p:sp>
        <p:nvSpPr>
          <p:cNvPr id="4" name="Footer Placeholder 3">
            <a:extLst>
              <a:ext uri="{FF2B5EF4-FFF2-40B4-BE49-F238E27FC236}">
                <a16:creationId xmlns:a16="http://schemas.microsoft.com/office/drawing/2014/main" id="{1153D78A-EED9-4848-91AA-46CFEE2F6DF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51450B6-B1EB-462C-807D-31D97FCF21D8}"/>
              </a:ext>
            </a:extLst>
          </p:cNvPr>
          <p:cNvSpPr>
            <a:spLocks noGrp="1"/>
          </p:cNvSpPr>
          <p:nvPr>
            <p:ph type="sldNum" sz="quarter" idx="12"/>
          </p:nvPr>
        </p:nvSpPr>
        <p:spPr/>
        <p:txBody>
          <a:bodyPr/>
          <a:lstStyle/>
          <a:p>
            <a:fld id="{1A10F235-9555-41B0-B8E9-2A55BD748559}" type="slidenum">
              <a:rPr lang="en-US" smtClean="0"/>
              <a:t>50</a:t>
            </a:fld>
            <a:endParaRPr lang="en-US"/>
          </a:p>
        </p:txBody>
      </p:sp>
      <p:sp>
        <p:nvSpPr>
          <p:cNvPr id="18" name="TextBox 17">
            <a:extLst>
              <a:ext uri="{FF2B5EF4-FFF2-40B4-BE49-F238E27FC236}">
                <a16:creationId xmlns:a16="http://schemas.microsoft.com/office/drawing/2014/main" id="{795327D9-ECA3-4F87-8A31-E9F42E32788F}"/>
              </a:ext>
            </a:extLst>
          </p:cNvPr>
          <p:cNvSpPr txBox="1"/>
          <p:nvPr/>
        </p:nvSpPr>
        <p:spPr>
          <a:xfrm>
            <a:off x="345720" y="3842524"/>
            <a:ext cx="1659628" cy="1200329"/>
          </a:xfrm>
          <a:prstGeom prst="rect">
            <a:avLst/>
          </a:prstGeom>
          <a:noFill/>
        </p:spPr>
        <p:txBody>
          <a:bodyPr wrap="square" rtlCol="0">
            <a:spAutoFit/>
          </a:bodyPr>
          <a:lstStyle/>
          <a:p>
            <a:pPr algn="ctr"/>
            <a:r>
              <a:rPr lang="en-US" sz="2400" b="1" dirty="0"/>
              <a:t>Nov 2020 Election Winner</a:t>
            </a:r>
          </a:p>
        </p:txBody>
      </p:sp>
      <p:sp>
        <p:nvSpPr>
          <p:cNvPr id="7" name="Rectangle 6">
            <a:extLst>
              <a:ext uri="{FF2B5EF4-FFF2-40B4-BE49-F238E27FC236}">
                <a16:creationId xmlns:a16="http://schemas.microsoft.com/office/drawing/2014/main" id="{76E8B74E-C2C0-46F6-A582-6A1353078E3D}"/>
              </a:ext>
            </a:extLst>
          </p:cNvPr>
          <p:cNvSpPr/>
          <p:nvPr/>
        </p:nvSpPr>
        <p:spPr>
          <a:xfrm>
            <a:off x="5562437" y="3337039"/>
            <a:ext cx="1158843" cy="193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50%</a:t>
            </a:r>
          </a:p>
          <a:p>
            <a:pPr algn="ctr"/>
            <a:r>
              <a:rPr lang="en-US" sz="3200" dirty="0"/>
              <a:t>0%</a:t>
            </a:r>
          </a:p>
          <a:p>
            <a:pPr algn="ctr"/>
            <a:r>
              <a:rPr lang="en-US" sz="3200" dirty="0"/>
              <a:t>0%</a:t>
            </a:r>
          </a:p>
          <a:p>
            <a:pPr algn="ctr"/>
            <a:r>
              <a:rPr lang="en-US" sz="3200" dirty="0"/>
              <a:t>100%</a:t>
            </a:r>
          </a:p>
        </p:txBody>
      </p:sp>
      <p:sp>
        <p:nvSpPr>
          <p:cNvPr id="21" name="Rectangle 20">
            <a:extLst>
              <a:ext uri="{FF2B5EF4-FFF2-40B4-BE49-F238E27FC236}">
                <a16:creationId xmlns:a16="http://schemas.microsoft.com/office/drawing/2014/main" id="{D96A9B1F-6F11-44D0-ABA5-294FDA428349}"/>
              </a:ext>
            </a:extLst>
          </p:cNvPr>
          <p:cNvSpPr/>
          <p:nvPr/>
        </p:nvSpPr>
        <p:spPr>
          <a:xfrm>
            <a:off x="3637607" y="3337039"/>
            <a:ext cx="1269500" cy="19348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00.1%</a:t>
            </a:r>
          </a:p>
          <a:p>
            <a:pPr algn="ctr"/>
            <a:r>
              <a:rPr lang="en-US" sz="3200" dirty="0"/>
              <a:t>61.0%</a:t>
            </a:r>
          </a:p>
          <a:p>
            <a:pPr algn="ctr"/>
            <a:r>
              <a:rPr lang="en-US" sz="3200" dirty="0"/>
              <a:t>38.0%</a:t>
            </a:r>
          </a:p>
          <a:p>
            <a:pPr algn="ctr"/>
            <a:r>
              <a:rPr lang="en-US" sz="3200" dirty="0"/>
              <a:t>00.9%</a:t>
            </a:r>
          </a:p>
        </p:txBody>
      </p:sp>
      <p:sp>
        <p:nvSpPr>
          <p:cNvPr id="8" name="Rectangle 7">
            <a:extLst>
              <a:ext uri="{FF2B5EF4-FFF2-40B4-BE49-F238E27FC236}">
                <a16:creationId xmlns:a16="http://schemas.microsoft.com/office/drawing/2014/main" id="{CC75356D-65D2-41A0-9F55-9148FA8817DC}"/>
              </a:ext>
            </a:extLst>
          </p:cNvPr>
          <p:cNvSpPr/>
          <p:nvPr/>
        </p:nvSpPr>
        <p:spPr>
          <a:xfrm>
            <a:off x="1131687" y="5699383"/>
            <a:ext cx="3440313" cy="54026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a:t>
            </a:r>
            <a:r>
              <a:rPr lang="en-US" dirty="0">
                <a:solidFill>
                  <a:srgbClr val="FF0000"/>
                </a:solidFill>
              </a:rPr>
              <a:t>everyone</a:t>
            </a:r>
            <a:r>
              <a:rPr lang="en-US" dirty="0"/>
              <a:t> knows it…</a:t>
            </a:r>
          </a:p>
        </p:txBody>
      </p:sp>
      <p:pic>
        <p:nvPicPr>
          <p:cNvPr id="3074" name="Picture 2" descr="Image result for hey wait a minute">
            <a:extLst>
              <a:ext uri="{FF2B5EF4-FFF2-40B4-BE49-F238E27FC236}">
                <a16:creationId xmlns:a16="http://schemas.microsoft.com/office/drawing/2014/main" id="{5448D3FA-5807-4D4C-968E-22C2FCC91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2400" y="2608432"/>
            <a:ext cx="4091904" cy="306892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C31F46B4-6290-4E54-8B1B-29ABEA477FCA}"/>
              </a:ext>
            </a:extLst>
          </p:cNvPr>
          <p:cNvSpPr/>
          <p:nvPr/>
        </p:nvSpPr>
        <p:spPr>
          <a:xfrm>
            <a:off x="1342943" y="2074360"/>
            <a:ext cx="1989828" cy="65143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Election hasn’t happened yet…</a:t>
            </a:r>
          </a:p>
        </p:txBody>
      </p:sp>
      <p:sp>
        <p:nvSpPr>
          <p:cNvPr id="20" name="Rectangle 19">
            <a:extLst>
              <a:ext uri="{FF2B5EF4-FFF2-40B4-BE49-F238E27FC236}">
                <a16:creationId xmlns:a16="http://schemas.microsoft.com/office/drawing/2014/main" id="{4DB1CD8E-31A1-4A27-B66D-F44658FADA77}"/>
              </a:ext>
            </a:extLst>
          </p:cNvPr>
          <p:cNvSpPr/>
          <p:nvPr/>
        </p:nvSpPr>
        <p:spPr>
          <a:xfrm>
            <a:off x="6571346" y="5772629"/>
            <a:ext cx="934012" cy="421329"/>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Voter</a:t>
            </a:r>
          </a:p>
        </p:txBody>
      </p:sp>
    </p:spTree>
    <p:extLst>
      <p:ext uri="{BB962C8B-B14F-4D97-AF65-F5344CB8AC3E}">
        <p14:creationId xmlns:p14="http://schemas.microsoft.com/office/powerpoint/2010/main" val="34619565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152400"/>
            <a:ext cx="8356600" cy="1371600"/>
          </a:xfrm>
        </p:spPr>
        <p:txBody>
          <a:bodyPr>
            <a:normAutofit/>
          </a:bodyPr>
          <a:lstStyle/>
          <a:p>
            <a:r>
              <a:rPr lang="en-US" b="1" dirty="0"/>
              <a:t>Multidimensionality </a:t>
            </a:r>
            <a:r>
              <a:rPr lang="en-US" dirty="0"/>
              <a:t>can reverse the </a:t>
            </a:r>
            <a:r>
              <a:rPr lang="en-US" b="1" dirty="0"/>
              <a:t>Multi-factor</a:t>
            </a:r>
            <a:r>
              <a:rPr lang="en-US" dirty="0"/>
              <a:t> effects of Electability</a:t>
            </a:r>
            <a:endParaRPr lang="en-US" b="1" dirty="0"/>
          </a:p>
        </p:txBody>
      </p:sp>
      <p:sp>
        <p:nvSpPr>
          <p:cNvPr id="2" name="TextBox 1">
            <a:extLst>
              <a:ext uri="{FF2B5EF4-FFF2-40B4-BE49-F238E27FC236}">
                <a16:creationId xmlns:a16="http://schemas.microsoft.com/office/drawing/2014/main" id="{2C77F43B-3839-4F9A-9C54-6B27741E3DA7}"/>
              </a:ext>
            </a:extLst>
          </p:cNvPr>
          <p:cNvSpPr txBox="1"/>
          <p:nvPr/>
        </p:nvSpPr>
        <p:spPr>
          <a:xfrm>
            <a:off x="5237484" y="2091834"/>
            <a:ext cx="2207161" cy="1200329"/>
          </a:xfrm>
          <a:prstGeom prst="rect">
            <a:avLst/>
          </a:prstGeom>
          <a:noFill/>
        </p:spPr>
        <p:txBody>
          <a:bodyPr wrap="square" rtlCol="0">
            <a:spAutoFit/>
          </a:bodyPr>
          <a:lstStyle/>
          <a:p>
            <a:r>
              <a:rPr lang="en-US" sz="2400" b="1" dirty="0"/>
              <a:t>Conditional Likelihood of Good Economy</a:t>
            </a:r>
          </a:p>
        </p:txBody>
      </p:sp>
      <p:sp>
        <p:nvSpPr>
          <p:cNvPr id="10" name="TextBox 9">
            <a:extLst>
              <a:ext uri="{FF2B5EF4-FFF2-40B4-BE49-F238E27FC236}">
                <a16:creationId xmlns:a16="http://schemas.microsoft.com/office/drawing/2014/main" id="{C4F25D42-5932-4DDE-9552-87B641FF6123}"/>
              </a:ext>
            </a:extLst>
          </p:cNvPr>
          <p:cNvSpPr txBox="1"/>
          <p:nvPr/>
        </p:nvSpPr>
        <p:spPr>
          <a:xfrm>
            <a:off x="1977978" y="4810254"/>
            <a:ext cx="1878802" cy="461665"/>
          </a:xfrm>
          <a:prstGeom prst="rect">
            <a:avLst/>
          </a:prstGeom>
          <a:noFill/>
        </p:spPr>
        <p:txBody>
          <a:bodyPr wrap="square" rtlCol="0">
            <a:spAutoFit/>
          </a:bodyPr>
          <a:lstStyle/>
          <a:p>
            <a:r>
              <a:rPr lang="en-US" sz="2400" dirty="0"/>
              <a:t>Elon Musk</a:t>
            </a:r>
          </a:p>
        </p:txBody>
      </p:sp>
      <p:sp>
        <p:nvSpPr>
          <p:cNvPr id="12" name="TextBox 11">
            <a:extLst>
              <a:ext uri="{FF2B5EF4-FFF2-40B4-BE49-F238E27FC236}">
                <a16:creationId xmlns:a16="http://schemas.microsoft.com/office/drawing/2014/main" id="{7F338D1D-2CF6-4E85-AD09-BEF1BD03B9B6}"/>
              </a:ext>
            </a:extLst>
          </p:cNvPr>
          <p:cNvSpPr txBox="1"/>
          <p:nvPr/>
        </p:nvSpPr>
        <p:spPr>
          <a:xfrm>
            <a:off x="1811839" y="3860284"/>
            <a:ext cx="1659628" cy="461665"/>
          </a:xfrm>
          <a:prstGeom prst="rect">
            <a:avLst/>
          </a:prstGeom>
          <a:noFill/>
        </p:spPr>
        <p:txBody>
          <a:bodyPr wrap="square" rtlCol="0">
            <a:spAutoFit/>
          </a:bodyPr>
          <a:lstStyle/>
          <a:p>
            <a:pPr algn="r"/>
            <a:r>
              <a:rPr lang="en-US" sz="2400" dirty="0"/>
              <a:t>Democrat</a:t>
            </a:r>
          </a:p>
        </p:txBody>
      </p:sp>
      <p:sp>
        <p:nvSpPr>
          <p:cNvPr id="13" name="TextBox 12">
            <a:extLst>
              <a:ext uri="{FF2B5EF4-FFF2-40B4-BE49-F238E27FC236}">
                <a16:creationId xmlns:a16="http://schemas.microsoft.com/office/drawing/2014/main" id="{03C48DD5-786A-4BC5-8810-1704BF852A17}"/>
              </a:ext>
            </a:extLst>
          </p:cNvPr>
          <p:cNvSpPr txBox="1"/>
          <p:nvPr/>
        </p:nvSpPr>
        <p:spPr>
          <a:xfrm>
            <a:off x="1811839" y="4321949"/>
            <a:ext cx="1659628" cy="461665"/>
          </a:xfrm>
          <a:prstGeom prst="rect">
            <a:avLst/>
          </a:prstGeom>
          <a:noFill/>
        </p:spPr>
        <p:txBody>
          <a:bodyPr wrap="square" rtlCol="0">
            <a:spAutoFit/>
          </a:bodyPr>
          <a:lstStyle/>
          <a:p>
            <a:pPr algn="r"/>
            <a:r>
              <a:rPr lang="en-US" sz="2400" dirty="0"/>
              <a:t>Republican</a:t>
            </a:r>
          </a:p>
        </p:txBody>
      </p:sp>
      <p:sp>
        <p:nvSpPr>
          <p:cNvPr id="14" name="TextBox 13">
            <a:extLst>
              <a:ext uri="{FF2B5EF4-FFF2-40B4-BE49-F238E27FC236}">
                <a16:creationId xmlns:a16="http://schemas.microsoft.com/office/drawing/2014/main" id="{D212CBBB-873F-4AAC-8FC8-0B5DE567E2C3}"/>
              </a:ext>
            </a:extLst>
          </p:cNvPr>
          <p:cNvSpPr txBox="1"/>
          <p:nvPr/>
        </p:nvSpPr>
        <p:spPr>
          <a:xfrm>
            <a:off x="1536632" y="3380859"/>
            <a:ext cx="1989828" cy="461665"/>
          </a:xfrm>
          <a:prstGeom prst="rect">
            <a:avLst/>
          </a:prstGeom>
          <a:noFill/>
        </p:spPr>
        <p:txBody>
          <a:bodyPr wrap="square" rtlCol="0">
            <a:spAutoFit/>
          </a:bodyPr>
          <a:lstStyle/>
          <a:p>
            <a:r>
              <a:rPr lang="en-US" sz="2400" dirty="0"/>
              <a:t>Someone Else</a:t>
            </a:r>
          </a:p>
        </p:txBody>
      </p:sp>
      <p:sp>
        <p:nvSpPr>
          <p:cNvPr id="17" name="TextBox 16">
            <a:extLst>
              <a:ext uri="{FF2B5EF4-FFF2-40B4-BE49-F238E27FC236}">
                <a16:creationId xmlns:a16="http://schemas.microsoft.com/office/drawing/2014/main" id="{6B391661-20B3-4E85-9E75-F721D51B5E9F}"/>
              </a:ext>
            </a:extLst>
          </p:cNvPr>
          <p:cNvSpPr txBox="1"/>
          <p:nvPr/>
        </p:nvSpPr>
        <p:spPr>
          <a:xfrm>
            <a:off x="3332771" y="2267763"/>
            <a:ext cx="1989829" cy="830997"/>
          </a:xfrm>
          <a:prstGeom prst="rect">
            <a:avLst/>
          </a:prstGeom>
          <a:noFill/>
        </p:spPr>
        <p:txBody>
          <a:bodyPr wrap="square" rtlCol="0">
            <a:spAutoFit/>
          </a:bodyPr>
          <a:lstStyle/>
          <a:p>
            <a:pPr algn="ctr"/>
            <a:r>
              <a:rPr lang="en-US" sz="2400" i="1" u="sng" dirty="0">
                <a:solidFill>
                  <a:srgbClr val="FF0000"/>
                </a:solidFill>
              </a:rPr>
              <a:t>Likelihood of Winning</a:t>
            </a:r>
          </a:p>
        </p:txBody>
      </p:sp>
      <p:sp>
        <p:nvSpPr>
          <p:cNvPr id="4" name="Footer Placeholder 3">
            <a:extLst>
              <a:ext uri="{FF2B5EF4-FFF2-40B4-BE49-F238E27FC236}">
                <a16:creationId xmlns:a16="http://schemas.microsoft.com/office/drawing/2014/main" id="{1153D78A-EED9-4848-91AA-46CFEE2F6DF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51450B6-B1EB-462C-807D-31D97FCF21D8}"/>
              </a:ext>
            </a:extLst>
          </p:cNvPr>
          <p:cNvSpPr>
            <a:spLocks noGrp="1"/>
          </p:cNvSpPr>
          <p:nvPr>
            <p:ph type="sldNum" sz="quarter" idx="12"/>
          </p:nvPr>
        </p:nvSpPr>
        <p:spPr/>
        <p:txBody>
          <a:bodyPr/>
          <a:lstStyle/>
          <a:p>
            <a:fld id="{1A10F235-9555-41B0-B8E9-2A55BD748559}" type="slidenum">
              <a:rPr lang="en-US" smtClean="0"/>
              <a:t>51</a:t>
            </a:fld>
            <a:endParaRPr lang="en-US"/>
          </a:p>
        </p:txBody>
      </p:sp>
      <p:sp>
        <p:nvSpPr>
          <p:cNvPr id="18" name="TextBox 17">
            <a:extLst>
              <a:ext uri="{FF2B5EF4-FFF2-40B4-BE49-F238E27FC236}">
                <a16:creationId xmlns:a16="http://schemas.microsoft.com/office/drawing/2014/main" id="{795327D9-ECA3-4F87-8A31-E9F42E32788F}"/>
              </a:ext>
            </a:extLst>
          </p:cNvPr>
          <p:cNvSpPr txBox="1"/>
          <p:nvPr/>
        </p:nvSpPr>
        <p:spPr>
          <a:xfrm>
            <a:off x="345720" y="3842524"/>
            <a:ext cx="1659628" cy="1200329"/>
          </a:xfrm>
          <a:prstGeom prst="rect">
            <a:avLst/>
          </a:prstGeom>
          <a:noFill/>
        </p:spPr>
        <p:txBody>
          <a:bodyPr wrap="square" rtlCol="0">
            <a:spAutoFit/>
          </a:bodyPr>
          <a:lstStyle/>
          <a:p>
            <a:pPr algn="ctr"/>
            <a:r>
              <a:rPr lang="en-US" sz="2400" b="1" dirty="0"/>
              <a:t>Nov 2020 Election Winner</a:t>
            </a:r>
          </a:p>
        </p:txBody>
      </p:sp>
      <p:sp>
        <p:nvSpPr>
          <p:cNvPr id="7" name="Rectangle 6">
            <a:extLst>
              <a:ext uri="{FF2B5EF4-FFF2-40B4-BE49-F238E27FC236}">
                <a16:creationId xmlns:a16="http://schemas.microsoft.com/office/drawing/2014/main" id="{76E8B74E-C2C0-46F6-A582-6A1353078E3D}"/>
              </a:ext>
            </a:extLst>
          </p:cNvPr>
          <p:cNvSpPr/>
          <p:nvPr/>
        </p:nvSpPr>
        <p:spPr>
          <a:xfrm>
            <a:off x="5562437" y="3337039"/>
            <a:ext cx="1158843" cy="193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50%</a:t>
            </a:r>
          </a:p>
          <a:p>
            <a:pPr algn="ctr"/>
            <a:r>
              <a:rPr lang="en-US" sz="3200" dirty="0"/>
              <a:t>0%</a:t>
            </a:r>
          </a:p>
          <a:p>
            <a:pPr algn="ctr"/>
            <a:r>
              <a:rPr lang="en-US" sz="3200" dirty="0"/>
              <a:t>0%</a:t>
            </a:r>
          </a:p>
          <a:p>
            <a:pPr algn="ctr"/>
            <a:r>
              <a:rPr lang="en-US" sz="3200" dirty="0"/>
              <a:t>100%</a:t>
            </a:r>
          </a:p>
        </p:txBody>
      </p:sp>
      <p:sp>
        <p:nvSpPr>
          <p:cNvPr id="21" name="Rectangle 20">
            <a:extLst>
              <a:ext uri="{FF2B5EF4-FFF2-40B4-BE49-F238E27FC236}">
                <a16:creationId xmlns:a16="http://schemas.microsoft.com/office/drawing/2014/main" id="{D96A9B1F-6F11-44D0-ABA5-294FDA428349}"/>
              </a:ext>
            </a:extLst>
          </p:cNvPr>
          <p:cNvSpPr/>
          <p:nvPr/>
        </p:nvSpPr>
        <p:spPr>
          <a:xfrm>
            <a:off x="3637607" y="3337039"/>
            <a:ext cx="1269500" cy="193488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a:t>00.1%</a:t>
            </a:r>
          </a:p>
          <a:p>
            <a:pPr algn="ctr"/>
            <a:r>
              <a:rPr lang="en-US" sz="3200" dirty="0"/>
              <a:t>61.0%</a:t>
            </a:r>
          </a:p>
          <a:p>
            <a:pPr algn="ctr"/>
            <a:r>
              <a:rPr lang="en-US" sz="3200" dirty="0"/>
              <a:t>38.0%</a:t>
            </a:r>
          </a:p>
          <a:p>
            <a:pPr algn="ctr"/>
            <a:r>
              <a:rPr lang="en-US" sz="3200" dirty="0"/>
              <a:t>00.9%</a:t>
            </a:r>
          </a:p>
        </p:txBody>
      </p:sp>
      <p:sp>
        <p:nvSpPr>
          <p:cNvPr id="3" name="Rectangle: Rounded Corners 2">
            <a:extLst>
              <a:ext uri="{FF2B5EF4-FFF2-40B4-BE49-F238E27FC236}">
                <a16:creationId xmlns:a16="http://schemas.microsoft.com/office/drawing/2014/main" id="{99B4B093-1368-4DEA-A445-4D9A224635B9}"/>
              </a:ext>
            </a:extLst>
          </p:cNvPr>
          <p:cNvSpPr/>
          <p:nvPr/>
        </p:nvSpPr>
        <p:spPr>
          <a:xfrm>
            <a:off x="1721305" y="4734254"/>
            <a:ext cx="6087438" cy="649862"/>
          </a:xfrm>
          <a:prstGeom prst="roundRect">
            <a:avLst/>
          </a:prstGeom>
          <a:noFill/>
          <a:ln w="127000">
            <a:solidFill>
              <a:srgbClr val="FF0000">
                <a:alpha val="9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EB036D2-FA81-4B06-8507-EEF07BF5D605}"/>
              </a:ext>
            </a:extLst>
          </p:cNvPr>
          <p:cNvSpPr/>
          <p:nvPr/>
        </p:nvSpPr>
        <p:spPr>
          <a:xfrm>
            <a:off x="1671325" y="3159494"/>
            <a:ext cx="3093699" cy="68747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Immediate, cheap, tacit re-negotiation to elect this guy.</a:t>
            </a:r>
          </a:p>
        </p:txBody>
      </p:sp>
      <p:sp>
        <p:nvSpPr>
          <p:cNvPr id="22" name="Rectangle 21">
            <a:extLst>
              <a:ext uri="{FF2B5EF4-FFF2-40B4-BE49-F238E27FC236}">
                <a16:creationId xmlns:a16="http://schemas.microsoft.com/office/drawing/2014/main" id="{24DF3832-5743-40A9-87B3-E6EF73FCC44C}"/>
              </a:ext>
            </a:extLst>
          </p:cNvPr>
          <p:cNvSpPr/>
          <p:nvPr/>
        </p:nvSpPr>
        <p:spPr>
          <a:xfrm>
            <a:off x="2111337" y="5577519"/>
            <a:ext cx="4609943" cy="9027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u="sng" dirty="0"/>
              <a:t>Especially</a:t>
            </a:r>
            <a:r>
              <a:rPr lang="en-US" dirty="0"/>
              <a:t> for uninformed or angry voters – the </a:t>
            </a:r>
            <a:r>
              <a:rPr lang="en-US" b="1" i="1" u="sng" dirty="0"/>
              <a:t>less</a:t>
            </a:r>
            <a:r>
              <a:rPr lang="en-US" dirty="0"/>
              <a:t> they know, the better. The </a:t>
            </a:r>
            <a:r>
              <a:rPr lang="en-US" b="1" i="1" u="sng" dirty="0"/>
              <a:t>more</a:t>
            </a:r>
            <a:r>
              <a:rPr lang="en-US" dirty="0"/>
              <a:t> they are confounded by media/ads, the better!</a:t>
            </a:r>
            <a:endParaRPr lang="en-US" b="1" i="1" u="sng" dirty="0"/>
          </a:p>
        </p:txBody>
      </p:sp>
    </p:spTree>
    <p:extLst>
      <p:ext uri="{BB962C8B-B14F-4D97-AF65-F5344CB8AC3E}">
        <p14:creationId xmlns:p14="http://schemas.microsoft.com/office/powerpoint/2010/main" val="40037539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536632" y="270790"/>
            <a:ext cx="6106562" cy="1371600"/>
          </a:xfrm>
        </p:spPr>
        <p:txBody>
          <a:bodyPr>
            <a:normAutofit/>
          </a:bodyPr>
          <a:lstStyle/>
          <a:p>
            <a:r>
              <a:rPr lang="en-US" b="1" dirty="0"/>
              <a:t>We have returned to Single-Factor Competition!</a:t>
            </a:r>
          </a:p>
        </p:txBody>
      </p:sp>
      <p:sp>
        <p:nvSpPr>
          <p:cNvPr id="2" name="TextBox 1">
            <a:extLst>
              <a:ext uri="{FF2B5EF4-FFF2-40B4-BE49-F238E27FC236}">
                <a16:creationId xmlns:a16="http://schemas.microsoft.com/office/drawing/2014/main" id="{2C77F43B-3839-4F9A-9C54-6B27741E3DA7}"/>
              </a:ext>
            </a:extLst>
          </p:cNvPr>
          <p:cNvSpPr txBox="1"/>
          <p:nvPr/>
        </p:nvSpPr>
        <p:spPr>
          <a:xfrm>
            <a:off x="4142019" y="2109940"/>
            <a:ext cx="2207161" cy="1200329"/>
          </a:xfrm>
          <a:prstGeom prst="rect">
            <a:avLst/>
          </a:prstGeom>
          <a:noFill/>
        </p:spPr>
        <p:txBody>
          <a:bodyPr wrap="square" rtlCol="0">
            <a:spAutoFit/>
          </a:bodyPr>
          <a:lstStyle/>
          <a:p>
            <a:r>
              <a:rPr lang="en-US" sz="2400" b="1" dirty="0"/>
              <a:t>Conditional Likelihood of Good Economy</a:t>
            </a:r>
          </a:p>
        </p:txBody>
      </p:sp>
      <p:sp>
        <p:nvSpPr>
          <p:cNvPr id="10" name="TextBox 9">
            <a:extLst>
              <a:ext uri="{FF2B5EF4-FFF2-40B4-BE49-F238E27FC236}">
                <a16:creationId xmlns:a16="http://schemas.microsoft.com/office/drawing/2014/main" id="{C4F25D42-5932-4DDE-9552-87B641FF6123}"/>
              </a:ext>
            </a:extLst>
          </p:cNvPr>
          <p:cNvSpPr txBox="1"/>
          <p:nvPr/>
        </p:nvSpPr>
        <p:spPr>
          <a:xfrm>
            <a:off x="2892375" y="4810254"/>
            <a:ext cx="1878802" cy="461665"/>
          </a:xfrm>
          <a:prstGeom prst="rect">
            <a:avLst/>
          </a:prstGeom>
          <a:noFill/>
        </p:spPr>
        <p:txBody>
          <a:bodyPr wrap="square" rtlCol="0">
            <a:spAutoFit/>
          </a:bodyPr>
          <a:lstStyle/>
          <a:p>
            <a:r>
              <a:rPr lang="en-US" sz="2400" dirty="0"/>
              <a:t>Elon Musk</a:t>
            </a:r>
          </a:p>
        </p:txBody>
      </p:sp>
      <p:sp>
        <p:nvSpPr>
          <p:cNvPr id="12" name="TextBox 11">
            <a:extLst>
              <a:ext uri="{FF2B5EF4-FFF2-40B4-BE49-F238E27FC236}">
                <a16:creationId xmlns:a16="http://schemas.microsoft.com/office/drawing/2014/main" id="{7F338D1D-2CF6-4E85-AD09-BEF1BD03B9B6}"/>
              </a:ext>
            </a:extLst>
          </p:cNvPr>
          <p:cNvSpPr txBox="1"/>
          <p:nvPr/>
        </p:nvSpPr>
        <p:spPr>
          <a:xfrm>
            <a:off x="2726236" y="3860284"/>
            <a:ext cx="1659628" cy="461665"/>
          </a:xfrm>
          <a:prstGeom prst="rect">
            <a:avLst/>
          </a:prstGeom>
          <a:noFill/>
        </p:spPr>
        <p:txBody>
          <a:bodyPr wrap="square" rtlCol="0">
            <a:spAutoFit/>
          </a:bodyPr>
          <a:lstStyle/>
          <a:p>
            <a:pPr algn="r"/>
            <a:r>
              <a:rPr lang="en-US" sz="2400" dirty="0"/>
              <a:t>Democrat</a:t>
            </a:r>
          </a:p>
        </p:txBody>
      </p:sp>
      <p:sp>
        <p:nvSpPr>
          <p:cNvPr id="13" name="TextBox 12">
            <a:extLst>
              <a:ext uri="{FF2B5EF4-FFF2-40B4-BE49-F238E27FC236}">
                <a16:creationId xmlns:a16="http://schemas.microsoft.com/office/drawing/2014/main" id="{03C48DD5-786A-4BC5-8810-1704BF852A17}"/>
              </a:ext>
            </a:extLst>
          </p:cNvPr>
          <p:cNvSpPr txBox="1"/>
          <p:nvPr/>
        </p:nvSpPr>
        <p:spPr>
          <a:xfrm>
            <a:off x="2726236" y="4321949"/>
            <a:ext cx="1659628" cy="461665"/>
          </a:xfrm>
          <a:prstGeom prst="rect">
            <a:avLst/>
          </a:prstGeom>
          <a:noFill/>
        </p:spPr>
        <p:txBody>
          <a:bodyPr wrap="square" rtlCol="0">
            <a:spAutoFit/>
          </a:bodyPr>
          <a:lstStyle/>
          <a:p>
            <a:pPr algn="r"/>
            <a:r>
              <a:rPr lang="en-US" sz="2400" dirty="0"/>
              <a:t>Republican</a:t>
            </a:r>
          </a:p>
        </p:txBody>
      </p:sp>
      <p:sp>
        <p:nvSpPr>
          <p:cNvPr id="14" name="TextBox 13">
            <a:extLst>
              <a:ext uri="{FF2B5EF4-FFF2-40B4-BE49-F238E27FC236}">
                <a16:creationId xmlns:a16="http://schemas.microsoft.com/office/drawing/2014/main" id="{D212CBBB-873F-4AAC-8FC8-0B5DE567E2C3}"/>
              </a:ext>
            </a:extLst>
          </p:cNvPr>
          <p:cNvSpPr txBox="1"/>
          <p:nvPr/>
        </p:nvSpPr>
        <p:spPr>
          <a:xfrm>
            <a:off x="2451029" y="3380859"/>
            <a:ext cx="1989828" cy="461665"/>
          </a:xfrm>
          <a:prstGeom prst="rect">
            <a:avLst/>
          </a:prstGeom>
          <a:noFill/>
        </p:spPr>
        <p:txBody>
          <a:bodyPr wrap="square" rtlCol="0">
            <a:spAutoFit/>
          </a:bodyPr>
          <a:lstStyle/>
          <a:p>
            <a:r>
              <a:rPr lang="en-US" sz="2400" dirty="0"/>
              <a:t>Someone Else</a:t>
            </a:r>
          </a:p>
        </p:txBody>
      </p:sp>
      <p:sp>
        <p:nvSpPr>
          <p:cNvPr id="4" name="Footer Placeholder 3">
            <a:extLst>
              <a:ext uri="{FF2B5EF4-FFF2-40B4-BE49-F238E27FC236}">
                <a16:creationId xmlns:a16="http://schemas.microsoft.com/office/drawing/2014/main" id="{1153D78A-EED9-4848-91AA-46CFEE2F6DF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C51450B6-B1EB-462C-807D-31D97FCF21D8}"/>
              </a:ext>
            </a:extLst>
          </p:cNvPr>
          <p:cNvSpPr>
            <a:spLocks noGrp="1"/>
          </p:cNvSpPr>
          <p:nvPr>
            <p:ph type="sldNum" sz="quarter" idx="12"/>
          </p:nvPr>
        </p:nvSpPr>
        <p:spPr/>
        <p:txBody>
          <a:bodyPr/>
          <a:lstStyle/>
          <a:p>
            <a:fld id="{1A10F235-9555-41B0-B8E9-2A55BD748559}" type="slidenum">
              <a:rPr lang="en-US" smtClean="0"/>
              <a:t>52</a:t>
            </a:fld>
            <a:endParaRPr lang="en-US"/>
          </a:p>
        </p:txBody>
      </p:sp>
      <p:sp>
        <p:nvSpPr>
          <p:cNvPr id="18" name="TextBox 17">
            <a:extLst>
              <a:ext uri="{FF2B5EF4-FFF2-40B4-BE49-F238E27FC236}">
                <a16:creationId xmlns:a16="http://schemas.microsoft.com/office/drawing/2014/main" id="{795327D9-ECA3-4F87-8A31-E9F42E32788F}"/>
              </a:ext>
            </a:extLst>
          </p:cNvPr>
          <p:cNvSpPr txBox="1"/>
          <p:nvPr/>
        </p:nvSpPr>
        <p:spPr>
          <a:xfrm>
            <a:off x="1260117" y="3842524"/>
            <a:ext cx="1659628" cy="1200329"/>
          </a:xfrm>
          <a:prstGeom prst="rect">
            <a:avLst/>
          </a:prstGeom>
          <a:noFill/>
        </p:spPr>
        <p:txBody>
          <a:bodyPr wrap="square" rtlCol="0">
            <a:spAutoFit/>
          </a:bodyPr>
          <a:lstStyle/>
          <a:p>
            <a:pPr algn="ctr"/>
            <a:r>
              <a:rPr lang="en-US" sz="2400" b="1" dirty="0"/>
              <a:t>Nov 2020 Election Winner</a:t>
            </a:r>
          </a:p>
        </p:txBody>
      </p:sp>
      <p:sp>
        <p:nvSpPr>
          <p:cNvPr id="7" name="Rectangle 6">
            <a:extLst>
              <a:ext uri="{FF2B5EF4-FFF2-40B4-BE49-F238E27FC236}">
                <a16:creationId xmlns:a16="http://schemas.microsoft.com/office/drawing/2014/main" id="{76E8B74E-C2C0-46F6-A582-6A1353078E3D}"/>
              </a:ext>
            </a:extLst>
          </p:cNvPr>
          <p:cNvSpPr/>
          <p:nvPr/>
        </p:nvSpPr>
        <p:spPr>
          <a:xfrm>
            <a:off x="4466972" y="3355145"/>
            <a:ext cx="1158843" cy="1934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50%</a:t>
            </a:r>
          </a:p>
          <a:p>
            <a:pPr algn="ctr"/>
            <a:r>
              <a:rPr lang="en-US" sz="3200" dirty="0"/>
              <a:t>0%</a:t>
            </a:r>
          </a:p>
          <a:p>
            <a:pPr algn="ctr"/>
            <a:r>
              <a:rPr lang="en-US" sz="3200" dirty="0"/>
              <a:t>0%</a:t>
            </a:r>
          </a:p>
          <a:p>
            <a:pPr algn="ctr"/>
            <a:r>
              <a:rPr lang="en-US" sz="3200" dirty="0"/>
              <a:t>100%</a:t>
            </a:r>
          </a:p>
        </p:txBody>
      </p:sp>
      <p:sp>
        <p:nvSpPr>
          <p:cNvPr id="19" name="Rectangle 18">
            <a:extLst>
              <a:ext uri="{FF2B5EF4-FFF2-40B4-BE49-F238E27FC236}">
                <a16:creationId xmlns:a16="http://schemas.microsoft.com/office/drawing/2014/main" id="{85947F48-AC63-42F9-A290-7BD8BCCFD350}"/>
              </a:ext>
            </a:extLst>
          </p:cNvPr>
          <p:cNvSpPr/>
          <p:nvPr/>
        </p:nvSpPr>
        <p:spPr>
          <a:xfrm>
            <a:off x="4466972" y="4801720"/>
            <a:ext cx="1158843" cy="48830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100%</a:t>
            </a:r>
          </a:p>
        </p:txBody>
      </p:sp>
    </p:spTree>
    <p:extLst>
      <p:ext uri="{BB962C8B-B14F-4D97-AF65-F5344CB8AC3E}">
        <p14:creationId xmlns:p14="http://schemas.microsoft.com/office/powerpoint/2010/main" val="37653720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8B0E-9099-4856-87A0-EA592FD1D85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D8AF8C5-49CC-4977-9A81-E75138FEBFD3}"/>
              </a:ext>
            </a:extLst>
          </p:cNvPr>
          <p:cNvSpPr>
            <a:spLocks noGrp="1"/>
          </p:cNvSpPr>
          <p:nvPr>
            <p:ph idx="1"/>
          </p:nvPr>
        </p:nvSpPr>
        <p:spPr>
          <a:xfrm>
            <a:off x="628650" y="1626449"/>
            <a:ext cx="7886700" cy="4351338"/>
          </a:xfrm>
        </p:spPr>
        <p:txBody>
          <a:bodyPr/>
          <a:lstStyle/>
          <a:p>
            <a:pPr marL="514350" indent="-514350">
              <a:buFont typeface="+mj-lt"/>
              <a:buAutoNum type="arabicPeriod"/>
            </a:pPr>
            <a:r>
              <a:rPr lang="en-US" dirty="0"/>
              <a:t>Moral Objections to Governance (Speech)</a:t>
            </a:r>
          </a:p>
          <a:p>
            <a:pPr marL="514350" indent="-514350">
              <a:buFont typeface="+mj-lt"/>
              <a:buAutoNum type="arabicPeriod"/>
            </a:pPr>
            <a:r>
              <a:rPr lang="en-US" dirty="0"/>
              <a:t>How Society Reacts to Problems (An Analogy)</a:t>
            </a:r>
          </a:p>
          <a:p>
            <a:pPr marL="514350" indent="-514350">
              <a:buFont typeface="+mj-lt"/>
              <a:buAutoNum type="arabicPeriod"/>
            </a:pPr>
            <a:r>
              <a:rPr lang="en-US" dirty="0"/>
              <a:t>Why Governance is Hard (A Diagnosis)</a:t>
            </a:r>
          </a:p>
          <a:p>
            <a:pPr marL="514350" indent="-514350">
              <a:buFont typeface="+mj-lt"/>
              <a:buAutoNum type="arabicPeriod"/>
            </a:pPr>
            <a:r>
              <a:rPr lang="en-US" dirty="0"/>
              <a:t>What Prediction Markets Are (An Institution)</a:t>
            </a:r>
          </a:p>
          <a:p>
            <a:pPr marL="514350" indent="-514350">
              <a:buFont typeface="+mj-lt"/>
              <a:buAutoNum type="arabicPeriod"/>
            </a:pPr>
            <a:r>
              <a:rPr lang="en-US" dirty="0"/>
              <a:t>Blockchain </a:t>
            </a:r>
            <a:r>
              <a:rPr lang="en-US" i="1" u="sng" dirty="0"/>
              <a:t>Conditional Prediction Markets</a:t>
            </a:r>
            <a:r>
              <a:rPr lang="en-US" dirty="0"/>
              <a:t> – Solution to Governance</a:t>
            </a:r>
          </a:p>
          <a:p>
            <a:pPr marL="514350" indent="-514350">
              <a:buFont typeface="+mj-lt"/>
              <a:buAutoNum type="arabicPeriod"/>
            </a:pPr>
            <a:r>
              <a:rPr lang="en-US" dirty="0"/>
              <a:t>Getting Practical (2 slides)</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Footer Placeholder 3">
            <a:extLst>
              <a:ext uri="{FF2B5EF4-FFF2-40B4-BE49-F238E27FC236}">
                <a16:creationId xmlns:a16="http://schemas.microsoft.com/office/drawing/2014/main" id="{39FCFD08-D5EC-48C5-81D2-B98448FE776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26FC0E66-FB77-4E21-8EDA-0B1188C56186}"/>
              </a:ext>
            </a:extLst>
          </p:cNvPr>
          <p:cNvSpPr>
            <a:spLocks noGrp="1"/>
          </p:cNvSpPr>
          <p:nvPr>
            <p:ph type="sldNum" sz="quarter" idx="12"/>
          </p:nvPr>
        </p:nvSpPr>
        <p:spPr/>
        <p:txBody>
          <a:bodyPr/>
          <a:lstStyle/>
          <a:p>
            <a:fld id="{1A10F235-9555-41B0-B8E9-2A55BD748559}" type="slidenum">
              <a:rPr lang="en-US" smtClean="0"/>
              <a:t>53</a:t>
            </a:fld>
            <a:endParaRPr lang="en-US"/>
          </a:p>
        </p:txBody>
      </p:sp>
      <p:sp>
        <p:nvSpPr>
          <p:cNvPr id="6" name="Rectangle: Rounded Corners 5">
            <a:extLst>
              <a:ext uri="{FF2B5EF4-FFF2-40B4-BE49-F238E27FC236}">
                <a16:creationId xmlns:a16="http://schemas.microsoft.com/office/drawing/2014/main" id="{ADAEEFF3-365B-4BC0-8F0C-8BEA6FB382CC}"/>
              </a:ext>
            </a:extLst>
          </p:cNvPr>
          <p:cNvSpPr/>
          <p:nvPr/>
        </p:nvSpPr>
        <p:spPr>
          <a:xfrm>
            <a:off x="535131" y="4519034"/>
            <a:ext cx="7226877" cy="582903"/>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5851D6-44EA-4D9E-9600-FFB819C8452F}"/>
              </a:ext>
            </a:extLst>
          </p:cNvPr>
          <p:cNvSpPr/>
          <p:nvPr/>
        </p:nvSpPr>
        <p:spPr>
          <a:xfrm>
            <a:off x="124691" y="1433945"/>
            <a:ext cx="8390659" cy="3033134"/>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8E20363-159E-4D0F-B8F0-011614B6B067}"/>
              </a:ext>
            </a:extLst>
          </p:cNvPr>
          <p:cNvSpPr/>
          <p:nvPr/>
        </p:nvSpPr>
        <p:spPr>
          <a:xfrm>
            <a:off x="376670" y="5977787"/>
            <a:ext cx="8390659" cy="743689"/>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556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BA956-FFF5-464C-BED6-A726213A0E7E}"/>
              </a:ext>
            </a:extLst>
          </p:cNvPr>
          <p:cNvSpPr>
            <a:spLocks noGrp="1"/>
          </p:cNvSpPr>
          <p:nvPr>
            <p:ph type="title"/>
          </p:nvPr>
        </p:nvSpPr>
        <p:spPr>
          <a:xfrm>
            <a:off x="485775" y="288926"/>
            <a:ext cx="8172450" cy="1325563"/>
          </a:xfrm>
        </p:spPr>
        <p:txBody>
          <a:bodyPr>
            <a:normAutofit fontScale="90000"/>
          </a:bodyPr>
          <a:lstStyle/>
          <a:p>
            <a:r>
              <a:rPr lang="en-US" dirty="0"/>
              <a:t>How to convince people that the PM information is reliable and interesting?</a:t>
            </a:r>
          </a:p>
        </p:txBody>
      </p:sp>
      <p:sp>
        <p:nvSpPr>
          <p:cNvPr id="3" name="Content Placeholder 2">
            <a:extLst>
              <a:ext uri="{FF2B5EF4-FFF2-40B4-BE49-F238E27FC236}">
                <a16:creationId xmlns:a16="http://schemas.microsoft.com/office/drawing/2014/main" id="{AD68EDED-0CFF-44E6-97B9-C4D3A336BAEE}"/>
              </a:ext>
            </a:extLst>
          </p:cNvPr>
          <p:cNvSpPr>
            <a:spLocks noGrp="1"/>
          </p:cNvSpPr>
          <p:nvPr>
            <p:ph idx="1"/>
          </p:nvPr>
        </p:nvSpPr>
        <p:spPr/>
        <p:txBody>
          <a:bodyPr>
            <a:normAutofit/>
          </a:bodyPr>
          <a:lstStyle/>
          <a:p>
            <a:r>
              <a:rPr lang="en-US" dirty="0"/>
              <a:t>Ramp it up over time – Popular Things – Sports (</a:t>
            </a:r>
            <a:r>
              <a:rPr lang="en-US" dirty="0" err="1"/>
              <a:t>SuperBowl</a:t>
            </a:r>
            <a:r>
              <a:rPr lang="en-US" dirty="0"/>
              <a:t>, March Madness), Arts (Oscars, </a:t>
            </a:r>
            <a:r>
              <a:rPr lang="en-US" dirty="0" err="1"/>
              <a:t>Tonys</a:t>
            </a:r>
            <a:r>
              <a:rPr lang="en-US" dirty="0"/>
              <a:t>) </a:t>
            </a:r>
          </a:p>
          <a:p>
            <a:r>
              <a:rPr lang="en-US" dirty="0"/>
              <a:t>Accuracy will remain high, and that people gradually become interested.</a:t>
            </a:r>
          </a:p>
          <a:p>
            <a:r>
              <a:rPr lang="en-US" dirty="0"/>
              <a:t>The election process is so broken, and distasteful (ie, attack ads), that people will come around eventually.</a:t>
            </a:r>
          </a:p>
          <a:p>
            <a:r>
              <a:rPr lang="en-US" dirty="0"/>
              <a:t>Keep up the pressure each election year. Aim especially for Congressional elections where impact is high, voters least informed.</a:t>
            </a:r>
          </a:p>
          <a:p>
            <a:endParaRPr lang="en-US" dirty="0"/>
          </a:p>
        </p:txBody>
      </p:sp>
      <p:sp>
        <p:nvSpPr>
          <p:cNvPr id="4" name="Footer Placeholder 3">
            <a:extLst>
              <a:ext uri="{FF2B5EF4-FFF2-40B4-BE49-F238E27FC236}">
                <a16:creationId xmlns:a16="http://schemas.microsoft.com/office/drawing/2014/main" id="{CB3E563F-4C5A-4035-8A83-147BA04BC53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77683CD7-82EC-43DD-894F-E0031923A905}"/>
              </a:ext>
            </a:extLst>
          </p:cNvPr>
          <p:cNvSpPr>
            <a:spLocks noGrp="1"/>
          </p:cNvSpPr>
          <p:nvPr>
            <p:ph type="sldNum" sz="quarter" idx="12"/>
          </p:nvPr>
        </p:nvSpPr>
        <p:spPr/>
        <p:txBody>
          <a:bodyPr/>
          <a:lstStyle/>
          <a:p>
            <a:fld id="{1A10F235-9555-41B0-B8E9-2A55BD748559}" type="slidenum">
              <a:rPr lang="en-US" smtClean="0"/>
              <a:t>54</a:t>
            </a:fld>
            <a:endParaRPr lang="en-US"/>
          </a:p>
        </p:txBody>
      </p:sp>
    </p:spTree>
    <p:extLst>
      <p:ext uri="{BB962C8B-B14F-4D97-AF65-F5344CB8AC3E}">
        <p14:creationId xmlns:p14="http://schemas.microsoft.com/office/powerpoint/2010/main" val="2922680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47E58-50E1-4E49-A42D-1AD0374EC746}"/>
              </a:ext>
            </a:extLst>
          </p:cNvPr>
          <p:cNvSpPr>
            <a:spLocks noGrp="1"/>
          </p:cNvSpPr>
          <p:nvPr>
            <p:ph type="title"/>
          </p:nvPr>
        </p:nvSpPr>
        <p:spPr/>
        <p:txBody>
          <a:bodyPr>
            <a:normAutofit/>
          </a:bodyPr>
          <a:lstStyle/>
          <a:p>
            <a:pPr lvl="0"/>
            <a:r>
              <a:rPr lang="en-US" sz="3600" dirty="0">
                <a:latin typeface="+mn-lt"/>
                <a:ea typeface="+mn-ea"/>
                <a:cs typeface="+mn-cs"/>
              </a:rPr>
              <a:t>The Joy Index – a talk for another time</a:t>
            </a:r>
            <a:endParaRPr lang="en-US" sz="6600" dirty="0"/>
          </a:p>
        </p:txBody>
      </p:sp>
      <p:sp>
        <p:nvSpPr>
          <p:cNvPr id="3" name="Content Placeholder 2">
            <a:extLst>
              <a:ext uri="{FF2B5EF4-FFF2-40B4-BE49-F238E27FC236}">
                <a16:creationId xmlns:a16="http://schemas.microsoft.com/office/drawing/2014/main" id="{0F21EBD0-A1DA-432E-A432-F34350FDDA87}"/>
              </a:ext>
            </a:extLst>
          </p:cNvPr>
          <p:cNvSpPr>
            <a:spLocks noGrp="1"/>
          </p:cNvSpPr>
          <p:nvPr>
            <p:ph idx="1"/>
          </p:nvPr>
        </p:nvSpPr>
        <p:spPr/>
        <p:txBody>
          <a:bodyPr/>
          <a:lstStyle/>
          <a:p>
            <a:pPr lvl="0"/>
            <a:r>
              <a:rPr lang="en-US" dirty="0"/>
              <a:t>What do measure?</a:t>
            </a:r>
          </a:p>
          <a:p>
            <a:pPr lvl="0"/>
            <a:r>
              <a:rPr lang="en-US" dirty="0"/>
              <a:t>How to measure it safely, without </a:t>
            </a:r>
            <a:r>
              <a:rPr lang="en-US" b="1" i="1" u="sng" dirty="0"/>
              <a:t>that</a:t>
            </a:r>
            <a:r>
              <a:rPr lang="en-US" dirty="0"/>
              <a:t> being gamed?</a:t>
            </a:r>
          </a:p>
          <a:p>
            <a:pPr lvl="1"/>
            <a:r>
              <a:rPr lang="en-US" dirty="0"/>
              <a:t>Randomness – un-gameable  (“Sortition”)</a:t>
            </a:r>
          </a:p>
          <a:p>
            <a:pPr lvl="1"/>
            <a:r>
              <a:rPr lang="en-US" dirty="0"/>
              <a:t>Non-attribution, secret ballots</a:t>
            </a:r>
          </a:p>
        </p:txBody>
      </p:sp>
      <p:sp>
        <p:nvSpPr>
          <p:cNvPr id="4" name="Footer Placeholder 3">
            <a:extLst>
              <a:ext uri="{FF2B5EF4-FFF2-40B4-BE49-F238E27FC236}">
                <a16:creationId xmlns:a16="http://schemas.microsoft.com/office/drawing/2014/main" id="{B745CDD0-ECBC-4518-AD85-DC88FF137A19}"/>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D906D80B-DED0-4844-A5B8-7B03C566E2DF}"/>
              </a:ext>
            </a:extLst>
          </p:cNvPr>
          <p:cNvSpPr>
            <a:spLocks noGrp="1"/>
          </p:cNvSpPr>
          <p:nvPr>
            <p:ph type="sldNum" sz="quarter" idx="12"/>
          </p:nvPr>
        </p:nvSpPr>
        <p:spPr/>
        <p:txBody>
          <a:bodyPr/>
          <a:lstStyle/>
          <a:p>
            <a:fld id="{1A10F235-9555-41B0-B8E9-2A55BD748559}" type="slidenum">
              <a:rPr lang="en-US" smtClean="0"/>
              <a:t>55</a:t>
            </a:fld>
            <a:endParaRPr lang="en-US"/>
          </a:p>
        </p:txBody>
      </p:sp>
    </p:spTree>
    <p:extLst>
      <p:ext uri="{BB962C8B-B14F-4D97-AF65-F5344CB8AC3E}">
        <p14:creationId xmlns:p14="http://schemas.microsoft.com/office/powerpoint/2010/main" val="3404866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412DC-D265-47AA-802F-0B53E2D4FC2D}"/>
              </a:ext>
            </a:extLst>
          </p:cNvPr>
          <p:cNvSpPr>
            <a:spLocks noGrp="1"/>
          </p:cNvSpPr>
          <p:nvPr>
            <p:ph type="title"/>
          </p:nvPr>
        </p:nvSpPr>
        <p:spPr>
          <a:xfrm>
            <a:off x="628650" y="1465118"/>
            <a:ext cx="7886700" cy="1745673"/>
          </a:xfrm>
        </p:spPr>
        <p:txBody>
          <a:bodyPr>
            <a:normAutofit/>
          </a:bodyPr>
          <a:lstStyle/>
          <a:p>
            <a:pPr algn="ctr"/>
            <a:r>
              <a:rPr lang="en-US" sz="6600" dirty="0"/>
              <a:t>Thank You!</a:t>
            </a:r>
          </a:p>
        </p:txBody>
      </p:sp>
      <p:sp>
        <p:nvSpPr>
          <p:cNvPr id="3" name="Content Placeholder 2">
            <a:extLst>
              <a:ext uri="{FF2B5EF4-FFF2-40B4-BE49-F238E27FC236}">
                <a16:creationId xmlns:a16="http://schemas.microsoft.com/office/drawing/2014/main" id="{1A53E94C-DFA1-4E4F-B988-1F7CC4FF962D}"/>
              </a:ext>
            </a:extLst>
          </p:cNvPr>
          <p:cNvSpPr>
            <a:spLocks noGrp="1"/>
          </p:cNvSpPr>
          <p:nvPr>
            <p:ph idx="1"/>
          </p:nvPr>
        </p:nvSpPr>
        <p:spPr>
          <a:xfrm>
            <a:off x="628650" y="3501735"/>
            <a:ext cx="7886700" cy="2675227"/>
          </a:xfrm>
        </p:spPr>
        <p:txBody>
          <a:bodyPr>
            <a:normAutofit/>
          </a:bodyPr>
          <a:lstStyle/>
          <a:p>
            <a:pPr marL="0" indent="0" algn="ctr">
              <a:buNone/>
            </a:pPr>
            <a:r>
              <a:rPr lang="en-US" sz="4800" dirty="0"/>
              <a:t>Questions?</a:t>
            </a:r>
          </a:p>
        </p:txBody>
      </p:sp>
      <p:sp>
        <p:nvSpPr>
          <p:cNvPr id="4" name="Footer Placeholder 3">
            <a:extLst>
              <a:ext uri="{FF2B5EF4-FFF2-40B4-BE49-F238E27FC236}">
                <a16:creationId xmlns:a16="http://schemas.microsoft.com/office/drawing/2014/main" id="{0AC7C6B7-0310-42E4-B3D0-995FED8279B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21AC051F-7CFD-485D-8FB4-52A8070EFF90}"/>
              </a:ext>
            </a:extLst>
          </p:cNvPr>
          <p:cNvSpPr>
            <a:spLocks noGrp="1"/>
          </p:cNvSpPr>
          <p:nvPr>
            <p:ph type="sldNum" sz="quarter" idx="12"/>
          </p:nvPr>
        </p:nvSpPr>
        <p:spPr/>
        <p:txBody>
          <a:bodyPr/>
          <a:lstStyle/>
          <a:p>
            <a:fld id="{1A10F235-9555-41B0-B8E9-2A55BD748559}" type="slidenum">
              <a:rPr lang="en-US" smtClean="0"/>
              <a:t>56</a:t>
            </a:fld>
            <a:endParaRPr lang="en-US"/>
          </a:p>
        </p:txBody>
      </p:sp>
    </p:spTree>
    <p:extLst>
      <p:ext uri="{BB962C8B-B14F-4D97-AF65-F5344CB8AC3E}">
        <p14:creationId xmlns:p14="http://schemas.microsoft.com/office/powerpoint/2010/main" val="822988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58374-08AF-42F4-A9DA-7D8E05F8A744}"/>
              </a:ext>
            </a:extLst>
          </p:cNvPr>
          <p:cNvSpPr>
            <a:spLocks noGrp="1"/>
          </p:cNvSpPr>
          <p:nvPr>
            <p:ph type="title"/>
          </p:nvPr>
        </p:nvSpPr>
        <p:spPr>
          <a:xfrm>
            <a:off x="465687" y="136524"/>
            <a:ext cx="7886700" cy="657916"/>
          </a:xfrm>
        </p:spPr>
        <p:txBody>
          <a:bodyPr>
            <a:normAutofit/>
          </a:bodyPr>
          <a:lstStyle/>
          <a:p>
            <a:pPr lvl="0"/>
            <a:r>
              <a:rPr lang="en-US" sz="2100" dirty="0">
                <a:latin typeface="+mn-lt"/>
                <a:ea typeface="+mn-ea"/>
                <a:cs typeface="+mn-cs"/>
              </a:rPr>
              <a:t>Augur</a:t>
            </a:r>
            <a:endParaRPr lang="en-US" dirty="0"/>
          </a:p>
        </p:txBody>
      </p:sp>
      <p:sp>
        <p:nvSpPr>
          <p:cNvPr id="3" name="Content Placeholder 2">
            <a:extLst>
              <a:ext uri="{FF2B5EF4-FFF2-40B4-BE49-F238E27FC236}">
                <a16:creationId xmlns:a16="http://schemas.microsoft.com/office/drawing/2014/main" id="{A672CDA1-D380-4309-B4EE-4440B36DD119}"/>
              </a:ext>
            </a:extLst>
          </p:cNvPr>
          <p:cNvSpPr>
            <a:spLocks noGrp="1"/>
          </p:cNvSpPr>
          <p:nvPr>
            <p:ph idx="1"/>
          </p:nvPr>
        </p:nvSpPr>
        <p:spPr>
          <a:xfrm>
            <a:off x="253497" y="869133"/>
            <a:ext cx="8618899" cy="5685576"/>
          </a:xfrm>
        </p:spPr>
        <p:txBody>
          <a:bodyPr>
            <a:normAutofit fontScale="47500" lnSpcReduction="20000"/>
          </a:bodyPr>
          <a:lstStyle/>
          <a:p>
            <a:pPr lvl="0"/>
            <a:r>
              <a:rPr lang="en-US" dirty="0"/>
              <a:t>Ethereum in General</a:t>
            </a:r>
          </a:p>
          <a:p>
            <a:pPr lvl="1"/>
            <a:r>
              <a:rPr lang="en-US" dirty="0"/>
              <a:t>No engineer takes it seriously. </a:t>
            </a:r>
          </a:p>
          <a:p>
            <a:pPr lvl="1"/>
            <a:r>
              <a:rPr lang="en-US" dirty="0"/>
              <a:t>“ActiveX of blockchain” – Austin Hill ;</a:t>
            </a:r>
          </a:p>
          <a:p>
            <a:pPr lvl="1"/>
            <a:r>
              <a:rPr lang="en-US" dirty="0"/>
              <a:t>Used for endless MLM pyramid scheme of ERC20 token.</a:t>
            </a:r>
          </a:p>
          <a:p>
            <a:pPr lvl="1"/>
            <a:r>
              <a:rPr lang="en-US" dirty="0"/>
              <a:t>Proof of stake = amateurs.</a:t>
            </a:r>
          </a:p>
          <a:p>
            <a:pPr lvl="1"/>
            <a:r>
              <a:rPr lang="en-US" dirty="0"/>
              <a:t>Theoretically Unsound</a:t>
            </a:r>
          </a:p>
          <a:p>
            <a:pPr lvl="2"/>
            <a:r>
              <a:rPr lang="en-US" dirty="0"/>
              <a:t>Liquid vs Cumulative trust – bad blockchain application</a:t>
            </a:r>
          </a:p>
          <a:p>
            <a:pPr lvl="2"/>
            <a:r>
              <a:rPr lang="en-US" dirty="0"/>
              <a:t>Still no use-cases – </a:t>
            </a:r>
            <a:r>
              <a:rPr lang="en-US" dirty="0" err="1"/>
              <a:t>CryptoKiddies</a:t>
            </a:r>
            <a:r>
              <a:rPr lang="en-US" dirty="0"/>
              <a:t> and </a:t>
            </a:r>
            <a:r>
              <a:rPr lang="en-US" dirty="0" err="1"/>
              <a:t>TheDAO</a:t>
            </a:r>
            <a:r>
              <a:rPr lang="en-US" dirty="0"/>
              <a:t>.</a:t>
            </a:r>
          </a:p>
          <a:p>
            <a:pPr lvl="1"/>
            <a:r>
              <a:rPr lang="en-US" dirty="0"/>
              <a:t>Unstable and constantly changing – DAO, hard fork, </a:t>
            </a:r>
            <a:r>
              <a:rPr lang="en-US" dirty="0" err="1"/>
              <a:t>PoS.</a:t>
            </a:r>
            <a:endParaRPr lang="en-US" dirty="0"/>
          </a:p>
          <a:p>
            <a:pPr lvl="1"/>
            <a:r>
              <a:rPr lang="en-US" dirty="0"/>
              <a:t>Monetary policy is ultimately uncompetitive.</a:t>
            </a:r>
          </a:p>
          <a:p>
            <a:pPr lvl="1"/>
            <a:r>
              <a:rPr lang="en-US" dirty="0"/>
              <a:t>Eventually killed by Sidechains</a:t>
            </a:r>
          </a:p>
          <a:p>
            <a:r>
              <a:rPr lang="en-US" dirty="0"/>
              <a:t>Ethereum vs Blockchain Prediction Markets Specifically</a:t>
            </a:r>
          </a:p>
          <a:p>
            <a:pPr lvl="1"/>
            <a:r>
              <a:rPr lang="en-US" dirty="0"/>
              <a:t>Parasite contracts – Augur Rep value = cash flows from trading fees, but it is always possible to make contracts which undercut the fees (see my </a:t>
            </a:r>
            <a:r>
              <a:rPr lang="en-US" dirty="0" err="1"/>
              <a:t>QCon</a:t>
            </a:r>
            <a:r>
              <a:rPr lang="en-US" dirty="0"/>
              <a:t> talk last March). In sidechains (</a:t>
            </a:r>
            <a:r>
              <a:rPr lang="en-US" dirty="0" err="1"/>
              <a:t>drivechains</a:t>
            </a:r>
            <a:r>
              <a:rPr lang="en-US" dirty="0"/>
              <a:t>) such parasites are impossible. This is an unfixable design flaw in Ethereum.</a:t>
            </a:r>
          </a:p>
          <a:p>
            <a:pPr lvl="1"/>
            <a:r>
              <a:rPr lang="en-US" dirty="0"/>
              <a:t>Endless gas recalibrations (vs no gas at all, in sidechain case). Eth forces you to manage what other people say your node costs are (vs what your users decide they are).</a:t>
            </a:r>
          </a:p>
          <a:p>
            <a:pPr lvl="0"/>
            <a:r>
              <a:rPr lang="en-US" dirty="0"/>
              <a:t>Team is Incompetent</a:t>
            </a:r>
          </a:p>
          <a:p>
            <a:pPr lvl="1"/>
            <a:r>
              <a:rPr lang="en-US" dirty="0"/>
              <a:t>Augur guys found me in April 2014, while I was working full time.</a:t>
            </a:r>
          </a:p>
          <a:p>
            <a:pPr lvl="1"/>
            <a:r>
              <a:rPr lang="en-US" dirty="0"/>
              <a:t>They kept screwing everything up.</a:t>
            </a:r>
          </a:p>
          <a:p>
            <a:pPr lvl="1"/>
            <a:r>
              <a:rPr lang="en-US" dirty="0"/>
              <a:t>Somehow they still haven’t launched ??? We were mostly finished </a:t>
            </a:r>
            <a:r>
              <a:rPr lang="en-US" i="1" u="sng" dirty="0"/>
              <a:t>in 2015</a:t>
            </a:r>
            <a:r>
              <a:rPr lang="en-US" dirty="0"/>
              <a:t>.</a:t>
            </a:r>
          </a:p>
          <a:p>
            <a:pPr lvl="1"/>
            <a:r>
              <a:rPr lang="en-US" dirty="0"/>
              <a:t>“Silicon Valley” / “startup” mindset which is incorrect and inappropriate. (T-shirts, promotional videos w/ famous people, ‘marketing’)</a:t>
            </a:r>
          </a:p>
          <a:p>
            <a:pPr lvl="1"/>
            <a:r>
              <a:rPr lang="en-US" dirty="0"/>
              <a:t>Clearly hadn’t read the whitepaper. Inane comments.</a:t>
            </a:r>
          </a:p>
          <a:p>
            <a:pPr lvl="1"/>
            <a:r>
              <a:rPr lang="en-US" dirty="0"/>
              <a:t>I would like nothing more than to have some competent group of people take over this project. I would love to let someone else be the Gavin Andresen. Better for decentralization and for the project.</a:t>
            </a:r>
          </a:p>
          <a:p>
            <a:pPr lvl="0"/>
            <a:r>
              <a:rPr lang="en-US" dirty="0"/>
              <a:t>Bad Leadership -- “Leaders Eat Last”</a:t>
            </a:r>
          </a:p>
          <a:p>
            <a:pPr lvl="1"/>
            <a:r>
              <a:rPr lang="en-US" dirty="0"/>
              <a:t>Raised money *before* starting work on the project.</a:t>
            </a:r>
          </a:p>
          <a:p>
            <a:pPr lvl="1"/>
            <a:r>
              <a:rPr lang="en-US" dirty="0"/>
              <a:t>Then, immediately a lot of people paid themselves large salaries and quit!</a:t>
            </a:r>
          </a:p>
          <a:p>
            <a:pPr lvl="1"/>
            <a:r>
              <a:rPr lang="en-US" dirty="0"/>
              <a:t>Zach Hess (screwed)</a:t>
            </a:r>
          </a:p>
          <a:p>
            <a:pPr lvl="1"/>
            <a:r>
              <a:rPr lang="en-US" dirty="0"/>
              <a:t>Tony </a:t>
            </a:r>
            <a:r>
              <a:rPr lang="en-US" dirty="0" err="1"/>
              <a:t>Skaich</a:t>
            </a:r>
            <a:endParaRPr lang="en-US" dirty="0"/>
          </a:p>
        </p:txBody>
      </p:sp>
      <p:sp>
        <p:nvSpPr>
          <p:cNvPr id="4" name="Footer Placeholder 3">
            <a:extLst>
              <a:ext uri="{FF2B5EF4-FFF2-40B4-BE49-F238E27FC236}">
                <a16:creationId xmlns:a16="http://schemas.microsoft.com/office/drawing/2014/main" id="{900DC4F3-7D80-4D66-BEE7-AA1FE7EC0441}"/>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FE19672F-8099-460C-9DC0-CB6E04BF80A2}"/>
              </a:ext>
            </a:extLst>
          </p:cNvPr>
          <p:cNvSpPr>
            <a:spLocks noGrp="1"/>
          </p:cNvSpPr>
          <p:nvPr>
            <p:ph type="sldNum" sz="quarter" idx="12"/>
          </p:nvPr>
        </p:nvSpPr>
        <p:spPr/>
        <p:txBody>
          <a:bodyPr/>
          <a:lstStyle/>
          <a:p>
            <a:fld id="{1A10F235-9555-41B0-B8E9-2A55BD748559}" type="slidenum">
              <a:rPr lang="en-US" smtClean="0"/>
              <a:t>57</a:t>
            </a:fld>
            <a:endParaRPr lang="en-US"/>
          </a:p>
        </p:txBody>
      </p:sp>
    </p:spTree>
    <p:extLst>
      <p:ext uri="{BB962C8B-B14F-4D97-AF65-F5344CB8AC3E}">
        <p14:creationId xmlns:p14="http://schemas.microsoft.com/office/powerpoint/2010/main" val="7607479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F77CE-9ABC-464E-A8D0-15D994624BBD}"/>
              </a:ext>
            </a:extLst>
          </p:cNvPr>
          <p:cNvSpPr>
            <a:spLocks noGrp="1"/>
          </p:cNvSpPr>
          <p:nvPr>
            <p:ph type="title"/>
          </p:nvPr>
        </p:nvSpPr>
        <p:spPr/>
        <p:txBody>
          <a:bodyPr/>
          <a:lstStyle/>
          <a:p>
            <a:pPr lvl="0"/>
            <a:r>
              <a:rPr lang="en-US" sz="2100" dirty="0">
                <a:latin typeface="+mn-lt"/>
                <a:ea typeface="+mn-ea"/>
                <a:cs typeface="+mn-cs"/>
              </a:rPr>
              <a:t>Gnosis</a:t>
            </a:r>
            <a:endParaRPr lang="en-US" dirty="0"/>
          </a:p>
        </p:txBody>
      </p:sp>
      <p:sp>
        <p:nvSpPr>
          <p:cNvPr id="3" name="Content Placeholder 2">
            <a:extLst>
              <a:ext uri="{FF2B5EF4-FFF2-40B4-BE49-F238E27FC236}">
                <a16:creationId xmlns:a16="http://schemas.microsoft.com/office/drawing/2014/main" id="{010CB340-8587-4268-98E1-886DC4D7629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4C6D9C-C66A-41B7-88F7-56A61C44351A}"/>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D53E13C3-10F5-4D95-AEAA-7EEE8BDB1D32}"/>
              </a:ext>
            </a:extLst>
          </p:cNvPr>
          <p:cNvSpPr>
            <a:spLocks noGrp="1"/>
          </p:cNvSpPr>
          <p:nvPr>
            <p:ph type="sldNum" sz="quarter" idx="12"/>
          </p:nvPr>
        </p:nvSpPr>
        <p:spPr/>
        <p:txBody>
          <a:bodyPr/>
          <a:lstStyle/>
          <a:p>
            <a:fld id="{1A10F235-9555-41B0-B8E9-2A55BD748559}" type="slidenum">
              <a:rPr lang="en-US" smtClean="0"/>
              <a:t>58</a:t>
            </a:fld>
            <a:endParaRPr lang="en-US"/>
          </a:p>
        </p:txBody>
      </p:sp>
    </p:spTree>
    <p:extLst>
      <p:ext uri="{BB962C8B-B14F-4D97-AF65-F5344CB8AC3E}">
        <p14:creationId xmlns:p14="http://schemas.microsoft.com/office/powerpoint/2010/main" val="2045298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B3C6A-8E2B-4D1C-B205-1B9B74DBAC19}"/>
              </a:ext>
            </a:extLst>
          </p:cNvPr>
          <p:cNvSpPr>
            <a:spLocks noGrp="1"/>
          </p:cNvSpPr>
          <p:nvPr>
            <p:ph type="title"/>
          </p:nvPr>
        </p:nvSpPr>
        <p:spPr/>
        <p:txBody>
          <a:bodyPr/>
          <a:lstStyle/>
          <a:p>
            <a:pPr lvl="0"/>
            <a:r>
              <a:rPr lang="en-US" sz="2100" dirty="0">
                <a:latin typeface="+mn-lt"/>
                <a:ea typeface="+mn-ea"/>
                <a:cs typeface="+mn-cs"/>
              </a:rPr>
              <a:t>Other Applications</a:t>
            </a:r>
            <a:endParaRPr lang="en-US" dirty="0"/>
          </a:p>
        </p:txBody>
      </p:sp>
      <p:sp>
        <p:nvSpPr>
          <p:cNvPr id="3" name="Content Placeholder 2">
            <a:extLst>
              <a:ext uri="{FF2B5EF4-FFF2-40B4-BE49-F238E27FC236}">
                <a16:creationId xmlns:a16="http://schemas.microsoft.com/office/drawing/2014/main" id="{B76A2FC2-6AA2-474B-A5A5-49780D12AF75}"/>
              </a:ext>
            </a:extLst>
          </p:cNvPr>
          <p:cNvSpPr>
            <a:spLocks noGrp="1"/>
          </p:cNvSpPr>
          <p:nvPr>
            <p:ph idx="1"/>
          </p:nvPr>
        </p:nvSpPr>
        <p:spPr/>
        <p:txBody>
          <a:bodyPr/>
          <a:lstStyle/>
          <a:p>
            <a:pPr lvl="0"/>
            <a:r>
              <a:rPr lang="en-US" dirty="0"/>
              <a:t>Wherever there is group decision-making</a:t>
            </a:r>
          </a:p>
          <a:p>
            <a:pPr lvl="0"/>
            <a:r>
              <a:rPr lang="en-US" dirty="0"/>
              <a:t>Corporations – would firing the CEO improve the stock price.</a:t>
            </a:r>
          </a:p>
          <a:p>
            <a:pPr lvl="0"/>
            <a:r>
              <a:rPr lang="en-US" dirty="0"/>
              <a:t>Obviously the CEO will not be too keen on running this experiment – just ask Dr. Robin Hanson, he has tried for years and years.</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C6C2674E-282D-43A2-9882-952B8E0849D8}"/>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651EC287-F182-47C0-ABAD-1872BE9A8199}"/>
              </a:ext>
            </a:extLst>
          </p:cNvPr>
          <p:cNvSpPr>
            <a:spLocks noGrp="1"/>
          </p:cNvSpPr>
          <p:nvPr>
            <p:ph type="sldNum" sz="quarter" idx="12"/>
          </p:nvPr>
        </p:nvSpPr>
        <p:spPr/>
        <p:txBody>
          <a:bodyPr/>
          <a:lstStyle/>
          <a:p>
            <a:fld id="{1A10F235-9555-41B0-B8E9-2A55BD748559}" type="slidenum">
              <a:rPr lang="en-US" smtClean="0"/>
              <a:t>59</a:t>
            </a:fld>
            <a:endParaRPr lang="en-US"/>
          </a:p>
        </p:txBody>
      </p:sp>
    </p:spTree>
    <p:extLst>
      <p:ext uri="{BB962C8B-B14F-4D97-AF65-F5344CB8AC3E}">
        <p14:creationId xmlns:p14="http://schemas.microsoft.com/office/powerpoint/2010/main" val="3242645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8588-D0A9-4EA1-9036-B4E8F311EDA7}"/>
              </a:ext>
            </a:extLst>
          </p:cNvPr>
          <p:cNvSpPr>
            <a:spLocks noGrp="1"/>
          </p:cNvSpPr>
          <p:nvPr>
            <p:ph type="title"/>
          </p:nvPr>
        </p:nvSpPr>
        <p:spPr>
          <a:xfrm>
            <a:off x="441325" y="169861"/>
            <a:ext cx="7886700" cy="782639"/>
          </a:xfrm>
        </p:spPr>
        <p:txBody>
          <a:bodyPr>
            <a:normAutofit/>
          </a:bodyPr>
          <a:lstStyle/>
          <a:p>
            <a:pPr lvl="0"/>
            <a:r>
              <a:rPr lang="en-US" sz="3600" dirty="0">
                <a:latin typeface="+mn-lt"/>
                <a:ea typeface="+mn-ea"/>
                <a:cs typeface="+mn-cs"/>
              </a:rPr>
              <a:t> 1</a:t>
            </a:r>
            <a:r>
              <a:rPr lang="en-US" sz="3600" baseline="0" dirty="0">
                <a:latin typeface="+mn-lt"/>
                <a:ea typeface="+mn-ea"/>
                <a:cs typeface="+mn-cs"/>
              </a:rPr>
              <a:t> – Efficiency / Wasting Resources</a:t>
            </a:r>
            <a:endParaRPr lang="en-US" sz="6600" dirty="0"/>
          </a:p>
        </p:txBody>
      </p:sp>
      <p:sp>
        <p:nvSpPr>
          <p:cNvPr id="3" name="Content Placeholder 2">
            <a:extLst>
              <a:ext uri="{FF2B5EF4-FFF2-40B4-BE49-F238E27FC236}">
                <a16:creationId xmlns:a16="http://schemas.microsoft.com/office/drawing/2014/main" id="{D44E3572-70E0-4773-8AED-AD086AB3DCD1}"/>
              </a:ext>
            </a:extLst>
          </p:cNvPr>
          <p:cNvSpPr>
            <a:spLocks noGrp="1"/>
          </p:cNvSpPr>
          <p:nvPr>
            <p:ph idx="1"/>
          </p:nvPr>
        </p:nvSpPr>
        <p:spPr>
          <a:xfrm>
            <a:off x="112712" y="863600"/>
            <a:ext cx="8740776" cy="5422900"/>
          </a:xfrm>
        </p:spPr>
        <p:txBody>
          <a:bodyPr>
            <a:normAutofit fontScale="70000" lnSpcReduction="20000"/>
          </a:bodyPr>
          <a:lstStyle/>
          <a:p>
            <a:pPr lvl="0"/>
            <a:r>
              <a:rPr lang="en-US" dirty="0"/>
              <a:t>Some things are much easier to buy/maintain as a group. Marginal utility of “individualism” rapidly diminishes as we approach “100% individualism”.</a:t>
            </a:r>
          </a:p>
          <a:p>
            <a:pPr lvl="0"/>
            <a:r>
              <a:rPr lang="en-US" dirty="0"/>
              <a:t>“One Person Ruins it for Everyone” ( de facto Entangled )</a:t>
            </a:r>
          </a:p>
          <a:p>
            <a:pPr lvl="1"/>
            <a:r>
              <a:rPr lang="en-US" dirty="0"/>
              <a:t>Outcome is an “OR” aggregation process, already</a:t>
            </a:r>
          </a:p>
          <a:p>
            <a:pPr lvl="1"/>
            <a:r>
              <a:rPr lang="en-US" dirty="0"/>
              <a:t>Ozone Layer / The Montreal Protocol (no competing Earths)</a:t>
            </a:r>
          </a:p>
          <a:p>
            <a:pPr lvl="1"/>
            <a:r>
              <a:rPr lang="en-US" dirty="0"/>
              <a:t>(Hypothetical) Grey Goo – self replicating nanotechnology that kills us all</a:t>
            </a:r>
          </a:p>
          <a:p>
            <a:pPr lvl="1"/>
            <a:r>
              <a:rPr lang="en-US" dirty="0"/>
              <a:t>Pollution / Externalities</a:t>
            </a:r>
          </a:p>
          <a:p>
            <a:pPr lvl="1"/>
            <a:r>
              <a:rPr lang="en-US" dirty="0"/>
              <a:t>Overfishing / Species Extinction</a:t>
            </a:r>
          </a:p>
          <a:p>
            <a:pPr lvl="1"/>
            <a:r>
              <a:rPr lang="en-US" dirty="0"/>
              <a:t>Extremely ‘contagious’ spread of fire / disease / looting.</a:t>
            </a:r>
          </a:p>
          <a:p>
            <a:pPr lvl="0"/>
            <a:r>
              <a:rPr lang="en-US" dirty="0"/>
              <a:t>Efficient “re-use” of goods/services.</a:t>
            </a:r>
          </a:p>
          <a:p>
            <a:pPr lvl="1"/>
            <a:r>
              <a:rPr lang="en-US" dirty="0"/>
              <a:t>The roads (infamous) and highways; National parks</a:t>
            </a:r>
          </a:p>
          <a:p>
            <a:pPr lvl="1"/>
            <a:r>
              <a:rPr lang="en-US" dirty="0"/>
              <a:t>Walls/Castles -- (4x vs x^2), strangers vs friends/family, trust issues</a:t>
            </a:r>
          </a:p>
          <a:p>
            <a:pPr lvl="1"/>
            <a:r>
              <a:rPr lang="en-US" dirty="0"/>
              <a:t>The Erie Canal, Louisiana Purchase, Interstate Highway System,</a:t>
            </a:r>
          </a:p>
          <a:p>
            <a:pPr lvl="1"/>
            <a:r>
              <a:rPr lang="en-US" dirty="0"/>
              <a:t>Basic science research (ie, its hard for Newton to patent “Gravity”)</a:t>
            </a:r>
          </a:p>
          <a:p>
            <a:pPr lvl="0"/>
            <a:r>
              <a:rPr lang="en-US" dirty="0"/>
              <a:t>Excessive market transaction costs – too hard to charge “per time per individual”</a:t>
            </a:r>
          </a:p>
          <a:p>
            <a:pPr lvl="1"/>
            <a:r>
              <a:rPr lang="en-US" dirty="0"/>
              <a:t>Ronald Coase – Theory of the Firm; organizations vs markets – to difficult to rehire people every day for every job,</a:t>
            </a:r>
            <a:r>
              <a:rPr lang="en-US" baseline="0" dirty="0"/>
              <a:t> costs: search, contract, negotiation etc. Long term contracts are better.</a:t>
            </a:r>
            <a:endParaRPr lang="en-US" dirty="0"/>
          </a:p>
          <a:p>
            <a:pPr lvl="1"/>
            <a:r>
              <a:rPr lang="en-US" dirty="0"/>
              <a:t>Roads again (</a:t>
            </a:r>
            <a:r>
              <a:rPr lang="en-US" dirty="0" err="1"/>
              <a:t>excl</a:t>
            </a:r>
            <a:r>
              <a:rPr lang="en-US" dirty="0"/>
              <a:t> bridges, trains); </a:t>
            </a:r>
          </a:p>
          <a:p>
            <a:pPr lvl="1"/>
            <a:r>
              <a:rPr lang="en-US" dirty="0"/>
              <a:t>Long time horizon, not enough ink</a:t>
            </a:r>
          </a:p>
        </p:txBody>
      </p:sp>
      <p:sp>
        <p:nvSpPr>
          <p:cNvPr id="4" name="TextBox 3">
            <a:extLst>
              <a:ext uri="{FF2B5EF4-FFF2-40B4-BE49-F238E27FC236}">
                <a16:creationId xmlns:a16="http://schemas.microsoft.com/office/drawing/2014/main" id="{449A318F-2ABD-4C3F-891E-8C1820787517}"/>
              </a:ext>
            </a:extLst>
          </p:cNvPr>
          <p:cNvSpPr txBox="1"/>
          <p:nvPr/>
        </p:nvSpPr>
        <p:spPr>
          <a:xfrm>
            <a:off x="1085850" y="6041808"/>
            <a:ext cx="6042025" cy="646331"/>
          </a:xfrm>
          <a:prstGeom prst="rect">
            <a:avLst/>
          </a:prstGeom>
          <a:solidFill>
            <a:schemeClr val="bg2"/>
          </a:solidFill>
          <a:ln>
            <a:solidFill>
              <a:schemeClr val="tx1"/>
            </a:solidFill>
          </a:ln>
        </p:spPr>
        <p:txBody>
          <a:bodyPr wrap="square" rtlCol="0">
            <a:spAutoFit/>
          </a:bodyPr>
          <a:lstStyle/>
          <a:p>
            <a:r>
              <a:rPr lang="en-US" dirty="0"/>
              <a:t>“However attractive anarchy may be as a philosophy, it is not feasible in a world of imperfect men.” – Milton Friedman</a:t>
            </a:r>
          </a:p>
        </p:txBody>
      </p:sp>
      <p:sp>
        <p:nvSpPr>
          <p:cNvPr id="5" name="Footer Placeholder 4">
            <a:extLst>
              <a:ext uri="{FF2B5EF4-FFF2-40B4-BE49-F238E27FC236}">
                <a16:creationId xmlns:a16="http://schemas.microsoft.com/office/drawing/2014/main" id="{89244C24-83A1-4BC1-B881-D69E8C22C303}"/>
              </a:ext>
            </a:extLst>
          </p:cNvPr>
          <p:cNvSpPr>
            <a:spLocks noGrp="1"/>
          </p:cNvSpPr>
          <p:nvPr>
            <p:ph type="ftr" sz="quarter" idx="11"/>
          </p:nvPr>
        </p:nvSpPr>
        <p:spPr/>
        <p:txBody>
          <a:bodyPr/>
          <a:lstStyle/>
          <a:p>
            <a:r>
              <a:rPr lang="en-US"/>
              <a:t>www.BitcoinHivemind.com</a:t>
            </a:r>
          </a:p>
        </p:txBody>
      </p:sp>
      <p:sp>
        <p:nvSpPr>
          <p:cNvPr id="6" name="Slide Number Placeholder 5">
            <a:extLst>
              <a:ext uri="{FF2B5EF4-FFF2-40B4-BE49-F238E27FC236}">
                <a16:creationId xmlns:a16="http://schemas.microsoft.com/office/drawing/2014/main" id="{49C236F5-FA44-4BDF-A67F-215F5F7A2E19}"/>
              </a:ext>
            </a:extLst>
          </p:cNvPr>
          <p:cNvSpPr>
            <a:spLocks noGrp="1"/>
          </p:cNvSpPr>
          <p:nvPr>
            <p:ph type="sldNum" sz="quarter" idx="12"/>
          </p:nvPr>
        </p:nvSpPr>
        <p:spPr/>
        <p:txBody>
          <a:bodyPr/>
          <a:lstStyle/>
          <a:p>
            <a:fld id="{1A10F235-9555-41B0-B8E9-2A55BD748559}" type="slidenum">
              <a:rPr lang="en-US" smtClean="0"/>
              <a:t>6</a:t>
            </a:fld>
            <a:endParaRPr lang="en-US"/>
          </a:p>
        </p:txBody>
      </p:sp>
      <p:sp>
        <p:nvSpPr>
          <p:cNvPr id="8" name="Rectangle 7">
            <a:extLst>
              <a:ext uri="{FF2B5EF4-FFF2-40B4-BE49-F238E27FC236}">
                <a16:creationId xmlns:a16="http://schemas.microsoft.com/office/drawing/2014/main" id="{66E6F40A-D978-4652-A444-B91B84338485}"/>
              </a:ext>
            </a:extLst>
          </p:cNvPr>
          <p:cNvSpPr/>
          <p:nvPr/>
        </p:nvSpPr>
        <p:spPr>
          <a:xfrm>
            <a:off x="290512" y="69669"/>
            <a:ext cx="7486242" cy="4434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732B2F-75B3-48F2-BB98-D518DA76EB29}"/>
              </a:ext>
            </a:extLst>
          </p:cNvPr>
          <p:cNvPicPr>
            <a:picLocks noChangeAspect="1"/>
          </p:cNvPicPr>
          <p:nvPr/>
        </p:nvPicPr>
        <p:blipFill>
          <a:blip r:embed="rId3"/>
          <a:stretch>
            <a:fillRect/>
          </a:stretch>
        </p:blipFill>
        <p:spPr>
          <a:xfrm>
            <a:off x="925431" y="169861"/>
            <a:ext cx="6561219" cy="4276181"/>
          </a:xfrm>
          <a:prstGeom prst="rect">
            <a:avLst/>
          </a:prstGeom>
        </p:spPr>
      </p:pic>
      <p:sp>
        <p:nvSpPr>
          <p:cNvPr id="10" name="Rectangle: Rounded Corners 9">
            <a:extLst>
              <a:ext uri="{FF2B5EF4-FFF2-40B4-BE49-F238E27FC236}">
                <a16:creationId xmlns:a16="http://schemas.microsoft.com/office/drawing/2014/main" id="{17E5A3BF-9995-44D5-BC2B-05D2195047D2}"/>
              </a:ext>
            </a:extLst>
          </p:cNvPr>
          <p:cNvSpPr/>
          <p:nvPr/>
        </p:nvSpPr>
        <p:spPr>
          <a:xfrm>
            <a:off x="1785257" y="1752111"/>
            <a:ext cx="6185499" cy="3892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03F82C9-3B71-4C12-AA76-F73BACC741CF}"/>
              </a:ext>
            </a:extLst>
          </p:cNvPr>
          <p:cNvPicPr>
            <a:picLocks noChangeAspect="1"/>
          </p:cNvPicPr>
          <p:nvPr/>
        </p:nvPicPr>
        <p:blipFill>
          <a:blip r:embed="rId4"/>
          <a:stretch>
            <a:fillRect/>
          </a:stretch>
        </p:blipFill>
        <p:spPr>
          <a:xfrm>
            <a:off x="2028298" y="1931338"/>
            <a:ext cx="5748456" cy="3462520"/>
          </a:xfrm>
          <a:prstGeom prst="rect">
            <a:avLst/>
          </a:prstGeom>
        </p:spPr>
      </p:pic>
    </p:spTree>
    <p:extLst>
      <p:ext uri="{BB962C8B-B14F-4D97-AF65-F5344CB8AC3E}">
        <p14:creationId xmlns:p14="http://schemas.microsoft.com/office/powerpoint/2010/main" val="8504874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7645-AC48-4EEF-B604-C7243A1015B1}"/>
              </a:ext>
            </a:extLst>
          </p:cNvPr>
          <p:cNvSpPr>
            <a:spLocks noGrp="1"/>
          </p:cNvSpPr>
          <p:nvPr>
            <p:ph type="title"/>
          </p:nvPr>
        </p:nvSpPr>
        <p:spPr/>
        <p:txBody>
          <a:bodyPr/>
          <a:lstStyle/>
          <a:p>
            <a:pPr lvl="0"/>
            <a:r>
              <a:rPr lang="en-US" sz="2100" dirty="0">
                <a:latin typeface="+mn-lt"/>
                <a:ea typeface="+mn-ea"/>
                <a:cs typeface="+mn-cs"/>
              </a:rPr>
              <a:t>More on Anarchism/Voluntarism</a:t>
            </a:r>
            <a:endParaRPr lang="en-US" dirty="0"/>
          </a:p>
        </p:txBody>
      </p:sp>
      <p:sp>
        <p:nvSpPr>
          <p:cNvPr id="3" name="Content Placeholder 2">
            <a:extLst>
              <a:ext uri="{FF2B5EF4-FFF2-40B4-BE49-F238E27FC236}">
                <a16:creationId xmlns:a16="http://schemas.microsoft.com/office/drawing/2014/main" id="{53E149CE-693A-40E1-9EF9-81B1A599501C}"/>
              </a:ext>
            </a:extLst>
          </p:cNvPr>
          <p:cNvSpPr>
            <a:spLocks noGrp="1"/>
          </p:cNvSpPr>
          <p:nvPr>
            <p:ph idx="1"/>
          </p:nvPr>
        </p:nvSpPr>
        <p:spPr/>
        <p:txBody>
          <a:bodyPr/>
          <a:lstStyle/>
          <a:p>
            <a:pPr lvl="0"/>
            <a:r>
              <a:rPr lang="en-US" dirty="0"/>
              <a:t>Some say: no policies at all / </a:t>
            </a:r>
            <a:r>
              <a:rPr lang="en-US" b="1" dirty="0"/>
              <a:t>public sector</a:t>
            </a:r>
            <a:r>
              <a:rPr lang="en-US" dirty="0"/>
              <a:t> should not exist (or does not legitimately exist).</a:t>
            </a:r>
          </a:p>
          <a:p>
            <a:pPr lvl="0"/>
            <a:r>
              <a:rPr lang="en-US" dirty="0"/>
              <a:t>But this merely moves the problem from ‘government’ to ‘something else’. Some ingenious entrepreneur will have to solve it. </a:t>
            </a:r>
          </a:p>
          <a:p>
            <a:pPr lvl="0"/>
            <a:r>
              <a:rPr lang="en-US" dirty="0"/>
              <a:t>The critical issue is </a:t>
            </a:r>
            <a:r>
              <a:rPr lang="en-US" b="1" dirty="0"/>
              <a:t>competition</a:t>
            </a:r>
            <a:r>
              <a:rPr lang="en-US" dirty="0"/>
              <a:t> – when it is </a:t>
            </a:r>
            <a:r>
              <a:rPr lang="en-US" b="1" dirty="0"/>
              <a:t>easy to switch</a:t>
            </a:r>
            <a:r>
              <a:rPr lang="en-US" dirty="0"/>
              <a:t> ‘providers’, life is good; when it is hard to switch, life is worse.</a:t>
            </a:r>
          </a:p>
        </p:txBody>
      </p:sp>
      <p:sp>
        <p:nvSpPr>
          <p:cNvPr id="4" name="Footer Placeholder 3">
            <a:extLst>
              <a:ext uri="{FF2B5EF4-FFF2-40B4-BE49-F238E27FC236}">
                <a16:creationId xmlns:a16="http://schemas.microsoft.com/office/drawing/2014/main" id="{0E0EB190-BF30-486B-A2A0-73014986AEFB}"/>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8E5D8F87-F0AB-4AE6-A496-34CCD953595F}"/>
              </a:ext>
            </a:extLst>
          </p:cNvPr>
          <p:cNvSpPr>
            <a:spLocks noGrp="1"/>
          </p:cNvSpPr>
          <p:nvPr>
            <p:ph type="sldNum" sz="quarter" idx="12"/>
          </p:nvPr>
        </p:nvSpPr>
        <p:spPr/>
        <p:txBody>
          <a:bodyPr/>
          <a:lstStyle/>
          <a:p>
            <a:fld id="{1A10F235-9555-41B0-B8E9-2A55BD748559}" type="slidenum">
              <a:rPr lang="en-US" smtClean="0"/>
              <a:t>60</a:t>
            </a:fld>
            <a:endParaRPr lang="en-US"/>
          </a:p>
        </p:txBody>
      </p:sp>
    </p:spTree>
    <p:extLst>
      <p:ext uri="{BB962C8B-B14F-4D97-AF65-F5344CB8AC3E}">
        <p14:creationId xmlns:p14="http://schemas.microsoft.com/office/powerpoint/2010/main" val="3944994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4E12F-6530-430E-A3C7-EA04212140D2}"/>
              </a:ext>
            </a:extLst>
          </p:cNvPr>
          <p:cNvSpPr>
            <a:spLocks noGrp="1"/>
          </p:cNvSpPr>
          <p:nvPr>
            <p:ph type="title"/>
          </p:nvPr>
        </p:nvSpPr>
        <p:spPr/>
        <p:txBody>
          <a:bodyPr/>
          <a:lstStyle/>
          <a:p>
            <a:pPr lvl="0"/>
            <a:r>
              <a:rPr lang="en-US" sz="2100" dirty="0">
                <a:latin typeface="+mn-lt"/>
                <a:ea typeface="+mn-ea"/>
                <a:cs typeface="+mn-cs"/>
              </a:rPr>
              <a:t>Some Strange Decisions Recently</a:t>
            </a:r>
            <a:endParaRPr lang="en-US" dirty="0"/>
          </a:p>
        </p:txBody>
      </p:sp>
      <p:sp>
        <p:nvSpPr>
          <p:cNvPr id="3" name="Content Placeholder 2">
            <a:extLst>
              <a:ext uri="{FF2B5EF4-FFF2-40B4-BE49-F238E27FC236}">
                <a16:creationId xmlns:a16="http://schemas.microsoft.com/office/drawing/2014/main" id="{26264C8B-8600-4649-8570-4263563A98D6}"/>
              </a:ext>
            </a:extLst>
          </p:cNvPr>
          <p:cNvSpPr>
            <a:spLocks noGrp="1"/>
          </p:cNvSpPr>
          <p:nvPr>
            <p:ph idx="1"/>
          </p:nvPr>
        </p:nvSpPr>
        <p:spPr/>
        <p:txBody>
          <a:bodyPr>
            <a:normAutofit fontScale="62500" lnSpcReduction="20000"/>
          </a:bodyPr>
          <a:lstStyle/>
          <a:p>
            <a:pPr lvl="0"/>
            <a:r>
              <a:rPr lang="en-US" dirty="0"/>
              <a:t>Public sector</a:t>
            </a:r>
          </a:p>
          <a:p>
            <a:pPr lvl="1"/>
            <a:r>
              <a:rPr lang="en-US" dirty="0"/>
              <a:t>Looming entitlement </a:t>
            </a:r>
            <a:r>
              <a:rPr lang="en-US" dirty="0" err="1"/>
              <a:t>megacrisis</a:t>
            </a:r>
            <a:endParaRPr lang="en-US" dirty="0"/>
          </a:p>
          <a:p>
            <a:pPr lvl="1"/>
            <a:r>
              <a:rPr lang="en-US" dirty="0"/>
              <a:t>Un-repayable National Debt</a:t>
            </a:r>
          </a:p>
          <a:p>
            <a:pPr lvl="1"/>
            <a:r>
              <a:rPr lang="en-US" dirty="0"/>
              <a:t>Over-regulation: healthcare and education highly regulated </a:t>
            </a:r>
            <a:r>
              <a:rPr lang="en-US" dirty="0">
                <a:sym typeface="Wingdings" panose="05000000000000000000" pitchFamily="2" charset="2"/>
              </a:rPr>
              <a:t></a:t>
            </a:r>
            <a:r>
              <a:rPr lang="en-US" dirty="0"/>
              <a:t> competition throttled, absurdly </a:t>
            </a:r>
            <a:r>
              <a:rPr lang="en-US" dirty="0" err="1"/>
              <a:t>overexpensive</a:t>
            </a:r>
            <a:r>
              <a:rPr lang="en-US" dirty="0"/>
              <a:t>. Exceptions prove the rule: cosmetic surgery / CVS, and Google/Wikipedia/Wolfram/</a:t>
            </a:r>
            <a:r>
              <a:rPr lang="en-US" dirty="0" err="1"/>
              <a:t>SocMedia</a:t>
            </a:r>
            <a:r>
              <a:rPr lang="en-US" dirty="0"/>
              <a:t>.</a:t>
            </a:r>
          </a:p>
          <a:p>
            <a:pPr lvl="1"/>
            <a:r>
              <a:rPr lang="en-US" dirty="0"/>
              <a:t>$5 trillion in M.E. wars, when it was promised that $50 billion would be enough.</a:t>
            </a:r>
          </a:p>
          <a:p>
            <a:pPr lvl="1"/>
            <a:r>
              <a:rPr lang="en-US" dirty="0"/>
              <a:t>NSA Spying / Net Neutrality – people dislike, </a:t>
            </a:r>
            <a:r>
              <a:rPr lang="en-US" dirty="0" err="1"/>
              <a:t>esp</a:t>
            </a:r>
            <a:r>
              <a:rPr lang="en-US" dirty="0"/>
              <a:t> experts, but it happens anyway.</a:t>
            </a:r>
          </a:p>
          <a:p>
            <a:pPr lvl="1"/>
            <a:r>
              <a:rPr lang="en-US" dirty="0"/>
              <a:t>Existence of Lobbying / Complex Tax Structure / Earmarks – Tax Reform would create tremendous wealth for everyone.</a:t>
            </a:r>
          </a:p>
          <a:p>
            <a:pPr lvl="1"/>
            <a:r>
              <a:rPr lang="en-US" dirty="0"/>
              <a:t>Financial Crisis reaction – allowing Lehman to fail AND then bailing everyone out.</a:t>
            </a:r>
          </a:p>
          <a:p>
            <a:pPr lvl="1"/>
            <a:r>
              <a:rPr lang="en-US" dirty="0"/>
              <a:t>Contrast with: Louisiana Purchase, Erie Canal, Edison-era Patents, Golden Gate Bridge (3.5yrs, 7 AR), Pasteurized/Fortified Milk, WW2 Total War, Manhattan Project, Marshall Plan, Eisenhower Interstate Project, DARPA/Pre-Internet, The Apollo Program</a:t>
            </a:r>
          </a:p>
          <a:p>
            <a:pPr lvl="1"/>
            <a:r>
              <a:rPr lang="en-US" dirty="0"/>
              <a:t>Wages flat for 40 years, Energy more expensive over 40 year</a:t>
            </a:r>
          </a:p>
          <a:p>
            <a:pPr lvl="0"/>
            <a:r>
              <a:rPr lang="en-US" dirty="0"/>
              <a:t>Private sector</a:t>
            </a:r>
          </a:p>
          <a:p>
            <a:pPr lvl="1"/>
            <a:r>
              <a:rPr lang="en-US" dirty="0"/>
              <a:t>CEO Pay / golden parachutes / poison pill</a:t>
            </a:r>
          </a:p>
          <a:p>
            <a:pPr lvl="1"/>
            <a:r>
              <a:rPr lang="en-US" dirty="0"/>
              <a:t>Financial crisis – passing off reckless loan, bizarre incentive structures (compensated in short-term cash bonuses, despite long-term consequences), shareholders didn’t care.</a:t>
            </a:r>
          </a:p>
        </p:txBody>
      </p:sp>
      <p:sp>
        <p:nvSpPr>
          <p:cNvPr id="4" name="Footer Placeholder 3">
            <a:extLst>
              <a:ext uri="{FF2B5EF4-FFF2-40B4-BE49-F238E27FC236}">
                <a16:creationId xmlns:a16="http://schemas.microsoft.com/office/drawing/2014/main" id="{BCC8EB77-1B17-4B6C-A291-28B6A17BD44B}"/>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F87E539D-4917-4BEA-9C53-A41D9D74FC63}"/>
              </a:ext>
            </a:extLst>
          </p:cNvPr>
          <p:cNvSpPr>
            <a:spLocks noGrp="1"/>
          </p:cNvSpPr>
          <p:nvPr>
            <p:ph type="sldNum" sz="quarter" idx="12"/>
          </p:nvPr>
        </p:nvSpPr>
        <p:spPr/>
        <p:txBody>
          <a:bodyPr/>
          <a:lstStyle/>
          <a:p>
            <a:fld id="{1A10F235-9555-41B0-B8E9-2A55BD748559}" type="slidenum">
              <a:rPr lang="en-US" smtClean="0"/>
              <a:t>61</a:t>
            </a:fld>
            <a:endParaRPr lang="en-US"/>
          </a:p>
        </p:txBody>
      </p:sp>
    </p:spTree>
    <p:extLst>
      <p:ext uri="{BB962C8B-B14F-4D97-AF65-F5344CB8AC3E}">
        <p14:creationId xmlns:p14="http://schemas.microsoft.com/office/powerpoint/2010/main" val="531485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F5D2B-9760-4A34-8165-5F436E729787}"/>
              </a:ext>
            </a:extLst>
          </p:cNvPr>
          <p:cNvSpPr>
            <a:spLocks noGrp="1"/>
          </p:cNvSpPr>
          <p:nvPr>
            <p:ph type="title"/>
          </p:nvPr>
        </p:nvSpPr>
        <p:spPr/>
        <p:txBody>
          <a:bodyPr/>
          <a:lstStyle/>
          <a:p>
            <a:pPr lvl="0"/>
            <a:r>
              <a:rPr lang="en-US" sz="2100" dirty="0">
                <a:latin typeface="+mn-lt"/>
                <a:ea typeface="+mn-ea"/>
                <a:cs typeface="+mn-cs"/>
              </a:rPr>
              <a:t>Civic Duty Part Two</a:t>
            </a:r>
            <a:endParaRPr lang="en-US" dirty="0"/>
          </a:p>
        </p:txBody>
      </p:sp>
      <p:sp>
        <p:nvSpPr>
          <p:cNvPr id="3" name="Content Placeholder 2">
            <a:extLst>
              <a:ext uri="{FF2B5EF4-FFF2-40B4-BE49-F238E27FC236}">
                <a16:creationId xmlns:a16="http://schemas.microsoft.com/office/drawing/2014/main" id="{31AD6E56-B8BC-450C-89F1-8D7E57F5540E}"/>
              </a:ext>
            </a:extLst>
          </p:cNvPr>
          <p:cNvSpPr>
            <a:spLocks noGrp="1"/>
          </p:cNvSpPr>
          <p:nvPr>
            <p:ph idx="1"/>
          </p:nvPr>
        </p:nvSpPr>
        <p:spPr/>
        <p:txBody>
          <a:bodyPr>
            <a:normAutofit fontScale="85000" lnSpcReduction="10000"/>
          </a:bodyPr>
          <a:lstStyle/>
          <a:p>
            <a:pPr lvl="0"/>
            <a:r>
              <a:rPr lang="en-US" dirty="0"/>
              <a:t>Need to know all representatives, their policies, the likelihood that these policies will actually be put into place at all, the effect of these policies on you,</a:t>
            </a:r>
          </a:p>
          <a:p>
            <a:pPr lvl="0"/>
            <a:r>
              <a:rPr lang="en-US" dirty="0"/>
              <a:t>Quadruple threat: best ideas (more knowledge), *persuasive* explanations of the idea, *likelihood* of follow through, AND most electable.</a:t>
            </a:r>
          </a:p>
          <a:p>
            <a:pPr lvl="0"/>
            <a:r>
              <a:rPr lang="en-US" dirty="0"/>
              <a:t>As the world becomes more complex, it is less likely that your neighbor understands the issues. As his likelihood of understanding the issues falls, the whole thing becomes a prisoner’s dilemma and Rational Ignorance.</a:t>
            </a:r>
          </a:p>
          <a:p>
            <a:pPr lvl="1"/>
            <a:r>
              <a:rPr lang="en-US" dirty="0"/>
              <a:t>Majority of voters don’t have the ability to find the ‘right’ answer</a:t>
            </a:r>
          </a:p>
          <a:p>
            <a:pPr lvl="1"/>
            <a:r>
              <a:rPr lang="en-US" dirty="0"/>
              <a:t>So, it becomes a heuristic game – what *can* I collaborate with these other people on. Result: issues must be simple and obvious.</a:t>
            </a:r>
          </a:p>
        </p:txBody>
      </p:sp>
      <p:sp>
        <p:nvSpPr>
          <p:cNvPr id="4" name="Footer Placeholder 3">
            <a:extLst>
              <a:ext uri="{FF2B5EF4-FFF2-40B4-BE49-F238E27FC236}">
                <a16:creationId xmlns:a16="http://schemas.microsoft.com/office/drawing/2014/main" id="{D4161CE7-0BC4-4E66-AF55-171B6176D74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8BB7F16F-48A9-4D96-8934-8376C9605EFC}"/>
              </a:ext>
            </a:extLst>
          </p:cNvPr>
          <p:cNvSpPr>
            <a:spLocks noGrp="1"/>
          </p:cNvSpPr>
          <p:nvPr>
            <p:ph type="sldNum" sz="quarter" idx="12"/>
          </p:nvPr>
        </p:nvSpPr>
        <p:spPr/>
        <p:txBody>
          <a:bodyPr/>
          <a:lstStyle/>
          <a:p>
            <a:fld id="{1A10F235-9555-41B0-B8E9-2A55BD748559}" type="slidenum">
              <a:rPr lang="en-US" smtClean="0"/>
              <a:t>62</a:t>
            </a:fld>
            <a:endParaRPr lang="en-US"/>
          </a:p>
        </p:txBody>
      </p:sp>
    </p:spTree>
    <p:extLst>
      <p:ext uri="{BB962C8B-B14F-4D97-AF65-F5344CB8AC3E}">
        <p14:creationId xmlns:p14="http://schemas.microsoft.com/office/powerpoint/2010/main" val="2294008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C7D34-DF58-4206-B13B-CB590D6C1FC4}"/>
              </a:ext>
            </a:extLst>
          </p:cNvPr>
          <p:cNvSpPr>
            <a:spLocks noGrp="1"/>
          </p:cNvSpPr>
          <p:nvPr>
            <p:ph type="title"/>
          </p:nvPr>
        </p:nvSpPr>
        <p:spPr/>
        <p:txBody>
          <a:bodyPr/>
          <a:lstStyle/>
          <a:p>
            <a:pPr lvl="0"/>
            <a:r>
              <a:rPr lang="en-US" sz="2100" dirty="0">
                <a:latin typeface="+mn-lt"/>
                <a:ea typeface="+mn-ea"/>
                <a:cs typeface="+mn-cs"/>
              </a:rPr>
              <a:t>Elections over Time</a:t>
            </a:r>
            <a:endParaRPr lang="en-US" dirty="0"/>
          </a:p>
        </p:txBody>
      </p:sp>
      <p:sp>
        <p:nvSpPr>
          <p:cNvPr id="3" name="Content Placeholder 2">
            <a:extLst>
              <a:ext uri="{FF2B5EF4-FFF2-40B4-BE49-F238E27FC236}">
                <a16:creationId xmlns:a16="http://schemas.microsoft.com/office/drawing/2014/main" id="{7B60FFC1-DD7B-4B71-92E9-85BC450E6D8B}"/>
              </a:ext>
            </a:extLst>
          </p:cNvPr>
          <p:cNvSpPr>
            <a:spLocks noGrp="1"/>
          </p:cNvSpPr>
          <p:nvPr>
            <p:ph idx="1"/>
          </p:nvPr>
        </p:nvSpPr>
        <p:spPr/>
        <p:txBody>
          <a:bodyPr/>
          <a:lstStyle/>
          <a:p>
            <a:pPr lvl="0"/>
            <a:r>
              <a:rPr lang="en-US" dirty="0"/>
              <a:t>Demonstration</a:t>
            </a:r>
          </a:p>
          <a:p>
            <a:pPr lvl="0"/>
            <a:r>
              <a:rPr lang="en-US" dirty="0"/>
              <a:t>Graph of “cost of assessing representative”, recognition line, assessment line, corruption zone, dissatisfaction zone.</a:t>
            </a:r>
          </a:p>
          <a:p>
            <a:pPr lvl="0"/>
            <a:r>
              <a:rPr lang="en-US" dirty="0"/>
              <a:t>Assessment (name:[policy:]effect of at least two competitors).</a:t>
            </a:r>
          </a:p>
          <a:p>
            <a:pPr lvl="0"/>
            <a:r>
              <a:rPr lang="en-US" dirty="0"/>
              <a:t>Story about WY Representative and Lobbyists on a plane!</a:t>
            </a:r>
          </a:p>
        </p:txBody>
      </p:sp>
      <p:sp>
        <p:nvSpPr>
          <p:cNvPr id="4" name="Footer Placeholder 3">
            <a:extLst>
              <a:ext uri="{FF2B5EF4-FFF2-40B4-BE49-F238E27FC236}">
                <a16:creationId xmlns:a16="http://schemas.microsoft.com/office/drawing/2014/main" id="{5D89FDA5-47A5-4C54-9143-E8A981612407}"/>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122D662E-D8DB-4D04-9571-C47BD87FEB0A}"/>
              </a:ext>
            </a:extLst>
          </p:cNvPr>
          <p:cNvSpPr>
            <a:spLocks noGrp="1"/>
          </p:cNvSpPr>
          <p:nvPr>
            <p:ph type="sldNum" sz="quarter" idx="12"/>
          </p:nvPr>
        </p:nvSpPr>
        <p:spPr/>
        <p:txBody>
          <a:bodyPr/>
          <a:lstStyle/>
          <a:p>
            <a:fld id="{1A10F235-9555-41B0-B8E9-2A55BD748559}" type="slidenum">
              <a:rPr lang="en-US" smtClean="0"/>
              <a:t>63</a:t>
            </a:fld>
            <a:endParaRPr lang="en-US"/>
          </a:p>
        </p:txBody>
      </p:sp>
    </p:spTree>
    <p:extLst>
      <p:ext uri="{BB962C8B-B14F-4D97-AF65-F5344CB8AC3E}">
        <p14:creationId xmlns:p14="http://schemas.microsoft.com/office/powerpoint/2010/main" val="2932530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08D20-C627-40FB-B86F-162EE55D81A1}"/>
              </a:ext>
            </a:extLst>
          </p:cNvPr>
          <p:cNvSpPr>
            <a:spLocks noGrp="1"/>
          </p:cNvSpPr>
          <p:nvPr>
            <p:ph type="title"/>
          </p:nvPr>
        </p:nvSpPr>
        <p:spPr/>
        <p:txBody>
          <a:bodyPr/>
          <a:lstStyle/>
          <a:p>
            <a:pPr lvl="0"/>
            <a:r>
              <a:rPr lang="en-US" sz="2100" dirty="0">
                <a:latin typeface="+mn-lt"/>
                <a:ea typeface="+mn-ea"/>
                <a:cs typeface="+mn-cs"/>
              </a:rPr>
              <a:t>Elections Over Time 2</a:t>
            </a:r>
            <a:endParaRPr lang="en-US" dirty="0"/>
          </a:p>
        </p:txBody>
      </p:sp>
      <p:sp>
        <p:nvSpPr>
          <p:cNvPr id="3" name="Content Placeholder 2">
            <a:extLst>
              <a:ext uri="{FF2B5EF4-FFF2-40B4-BE49-F238E27FC236}">
                <a16:creationId xmlns:a16="http://schemas.microsoft.com/office/drawing/2014/main" id="{54397BBB-A23F-4973-BF61-E867DE3F65C4}"/>
              </a:ext>
            </a:extLst>
          </p:cNvPr>
          <p:cNvSpPr>
            <a:spLocks noGrp="1"/>
          </p:cNvSpPr>
          <p:nvPr>
            <p:ph idx="1"/>
          </p:nvPr>
        </p:nvSpPr>
        <p:spPr/>
        <p:txBody>
          <a:bodyPr/>
          <a:lstStyle/>
          <a:p>
            <a:pPr lvl="0"/>
            <a:r>
              <a:rPr lang="en-US" dirty="0"/>
              <a:t>A simpler time – less technological progress, less scientific knowledge, smaller economy, less specialization (*many* farmers) = simpler problems.</a:t>
            </a:r>
          </a:p>
          <a:p>
            <a:pPr lvl="0"/>
            <a:r>
              <a:rPr lang="en-US" dirty="0"/>
              <a:t>Fewer Distractions</a:t>
            </a:r>
          </a:p>
          <a:p>
            <a:pPr lvl="1"/>
            <a:r>
              <a:rPr lang="en-US" dirty="0"/>
              <a:t>Media – typography, telegraph, radio</a:t>
            </a:r>
          </a:p>
          <a:p>
            <a:pPr lvl="1"/>
            <a:r>
              <a:rPr lang="en-US" dirty="0"/>
              <a:t>Lincoln-Douglas debates – 90 minutes, most people stop watching in the first few minutes (?), 60 second statement, 30 second rebuttal, pivoting / no one even remembers the content.</a:t>
            </a:r>
          </a:p>
        </p:txBody>
      </p:sp>
      <p:sp>
        <p:nvSpPr>
          <p:cNvPr id="4" name="Footer Placeholder 3">
            <a:extLst>
              <a:ext uri="{FF2B5EF4-FFF2-40B4-BE49-F238E27FC236}">
                <a16:creationId xmlns:a16="http://schemas.microsoft.com/office/drawing/2014/main" id="{D0C00D93-A998-45F5-9EA7-8FC4F0F90B77}"/>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026F215A-11AD-4E43-84B2-6A0C06B6A2DF}"/>
              </a:ext>
            </a:extLst>
          </p:cNvPr>
          <p:cNvSpPr>
            <a:spLocks noGrp="1"/>
          </p:cNvSpPr>
          <p:nvPr>
            <p:ph type="sldNum" sz="quarter" idx="12"/>
          </p:nvPr>
        </p:nvSpPr>
        <p:spPr/>
        <p:txBody>
          <a:bodyPr/>
          <a:lstStyle/>
          <a:p>
            <a:fld id="{1A10F235-9555-41B0-B8E9-2A55BD748559}" type="slidenum">
              <a:rPr lang="en-US" smtClean="0"/>
              <a:t>64</a:t>
            </a:fld>
            <a:endParaRPr lang="en-US"/>
          </a:p>
        </p:txBody>
      </p:sp>
    </p:spTree>
    <p:extLst>
      <p:ext uri="{BB962C8B-B14F-4D97-AF65-F5344CB8AC3E}">
        <p14:creationId xmlns:p14="http://schemas.microsoft.com/office/powerpoint/2010/main" val="9930907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5471F-C789-4766-A675-1B5BCC424310}"/>
              </a:ext>
            </a:extLst>
          </p:cNvPr>
          <p:cNvSpPr>
            <a:spLocks noGrp="1"/>
          </p:cNvSpPr>
          <p:nvPr>
            <p:ph type="title"/>
          </p:nvPr>
        </p:nvSpPr>
        <p:spPr/>
        <p:txBody>
          <a:bodyPr/>
          <a:lstStyle/>
          <a:p>
            <a:pPr lvl="0"/>
            <a:r>
              <a:rPr lang="en-US" sz="2100" dirty="0">
                <a:latin typeface="+mn-lt"/>
                <a:ea typeface="+mn-ea"/>
                <a:cs typeface="+mn-cs"/>
              </a:rPr>
              <a:t>What we need</a:t>
            </a:r>
            <a:endParaRPr lang="en-US" dirty="0"/>
          </a:p>
        </p:txBody>
      </p:sp>
      <p:sp>
        <p:nvSpPr>
          <p:cNvPr id="3" name="Content Placeholder 2">
            <a:extLst>
              <a:ext uri="{FF2B5EF4-FFF2-40B4-BE49-F238E27FC236}">
                <a16:creationId xmlns:a16="http://schemas.microsoft.com/office/drawing/2014/main" id="{3FA223EC-91DE-4336-AC0D-06D9C436807C}"/>
              </a:ext>
            </a:extLst>
          </p:cNvPr>
          <p:cNvSpPr>
            <a:spLocks noGrp="1"/>
          </p:cNvSpPr>
          <p:nvPr>
            <p:ph idx="1"/>
          </p:nvPr>
        </p:nvSpPr>
        <p:spPr/>
        <p:txBody>
          <a:bodyPr/>
          <a:lstStyle/>
          <a:p>
            <a:pPr lvl="0"/>
            <a:r>
              <a:rPr lang="en-US" dirty="0"/>
              <a:t>Something that will identify the best ideas…</a:t>
            </a:r>
          </a:p>
          <a:p>
            <a:pPr lvl="0"/>
            <a:r>
              <a:rPr lang="en-US" dirty="0"/>
              <a:t>…and communicate them to us…</a:t>
            </a:r>
          </a:p>
          <a:p>
            <a:pPr lvl="0"/>
            <a:r>
              <a:rPr lang="en-US" dirty="0"/>
              <a:t>…</a:t>
            </a:r>
          </a:p>
        </p:txBody>
      </p:sp>
      <p:sp>
        <p:nvSpPr>
          <p:cNvPr id="4" name="Footer Placeholder 3">
            <a:extLst>
              <a:ext uri="{FF2B5EF4-FFF2-40B4-BE49-F238E27FC236}">
                <a16:creationId xmlns:a16="http://schemas.microsoft.com/office/drawing/2014/main" id="{F82BBAF6-6574-490E-988C-219E56B64AFF}"/>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8DA05121-3558-41EC-ABDE-F07FBB9B54D2}"/>
              </a:ext>
            </a:extLst>
          </p:cNvPr>
          <p:cNvSpPr>
            <a:spLocks noGrp="1"/>
          </p:cNvSpPr>
          <p:nvPr>
            <p:ph type="sldNum" sz="quarter" idx="12"/>
          </p:nvPr>
        </p:nvSpPr>
        <p:spPr/>
        <p:txBody>
          <a:bodyPr/>
          <a:lstStyle/>
          <a:p>
            <a:fld id="{1A10F235-9555-41B0-B8E9-2A55BD748559}" type="slidenum">
              <a:rPr lang="en-US" smtClean="0"/>
              <a:t>65</a:t>
            </a:fld>
            <a:endParaRPr lang="en-US"/>
          </a:p>
        </p:txBody>
      </p:sp>
    </p:spTree>
    <p:extLst>
      <p:ext uri="{BB962C8B-B14F-4D97-AF65-F5344CB8AC3E}">
        <p14:creationId xmlns:p14="http://schemas.microsoft.com/office/powerpoint/2010/main" val="27738193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D394B-198B-4DB5-9B80-0CC753BC078B}"/>
              </a:ext>
            </a:extLst>
          </p:cNvPr>
          <p:cNvSpPr>
            <a:spLocks noGrp="1"/>
          </p:cNvSpPr>
          <p:nvPr>
            <p:ph type="title"/>
          </p:nvPr>
        </p:nvSpPr>
        <p:spPr/>
        <p:txBody>
          <a:bodyPr/>
          <a:lstStyle/>
          <a:p>
            <a:pPr lvl="0"/>
            <a:r>
              <a:rPr lang="en-US" sz="2100" dirty="0">
                <a:latin typeface="+mn-lt"/>
                <a:ea typeface="+mn-ea"/>
                <a:cs typeface="+mn-cs"/>
              </a:rPr>
              <a:t>Blockchain Prediction Markets</a:t>
            </a:r>
            <a:endParaRPr lang="en-US" dirty="0"/>
          </a:p>
        </p:txBody>
      </p:sp>
      <p:sp>
        <p:nvSpPr>
          <p:cNvPr id="3" name="Content Placeholder 2">
            <a:extLst>
              <a:ext uri="{FF2B5EF4-FFF2-40B4-BE49-F238E27FC236}">
                <a16:creationId xmlns:a16="http://schemas.microsoft.com/office/drawing/2014/main" id="{78336EF0-E32A-40C3-8F33-CC970A37D009}"/>
              </a:ext>
            </a:extLst>
          </p:cNvPr>
          <p:cNvSpPr>
            <a:spLocks noGrp="1"/>
          </p:cNvSpPr>
          <p:nvPr>
            <p:ph idx="1"/>
          </p:nvPr>
        </p:nvSpPr>
        <p:spPr/>
        <p:txBody>
          <a:bodyPr/>
          <a:lstStyle/>
          <a:p>
            <a:pPr lvl="0"/>
            <a:r>
              <a:rPr lang="en-US" dirty="0"/>
              <a:t>What they are</a:t>
            </a:r>
          </a:p>
          <a:p>
            <a:pPr lvl="0"/>
            <a:r>
              <a:rPr lang="en-US" dirty="0"/>
              <a:t>The important issues.</a:t>
            </a:r>
          </a:p>
          <a:p>
            <a:pPr lvl="0"/>
            <a:r>
              <a:rPr lang="en-US" dirty="0"/>
              <a:t>…</a:t>
            </a:r>
          </a:p>
          <a:p>
            <a:pPr lvl="0"/>
            <a:r>
              <a:rPr lang="en-US" dirty="0"/>
              <a:t>Always right in two senses – focus on easily-verifiable events, EMH</a:t>
            </a:r>
          </a:p>
        </p:txBody>
      </p:sp>
      <p:sp>
        <p:nvSpPr>
          <p:cNvPr id="4" name="Footer Placeholder 3">
            <a:extLst>
              <a:ext uri="{FF2B5EF4-FFF2-40B4-BE49-F238E27FC236}">
                <a16:creationId xmlns:a16="http://schemas.microsoft.com/office/drawing/2014/main" id="{EAAC8622-5CDC-4B9D-A1F2-76270D3261C0}"/>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0D378B16-331A-4047-ACC6-0F6BD1AA547A}"/>
              </a:ext>
            </a:extLst>
          </p:cNvPr>
          <p:cNvSpPr>
            <a:spLocks noGrp="1"/>
          </p:cNvSpPr>
          <p:nvPr>
            <p:ph type="sldNum" sz="quarter" idx="12"/>
          </p:nvPr>
        </p:nvSpPr>
        <p:spPr/>
        <p:txBody>
          <a:bodyPr/>
          <a:lstStyle/>
          <a:p>
            <a:fld id="{1A10F235-9555-41B0-B8E9-2A55BD748559}" type="slidenum">
              <a:rPr lang="en-US" smtClean="0"/>
              <a:t>66</a:t>
            </a:fld>
            <a:endParaRPr lang="en-US"/>
          </a:p>
        </p:txBody>
      </p:sp>
    </p:spTree>
    <p:extLst>
      <p:ext uri="{BB962C8B-B14F-4D97-AF65-F5344CB8AC3E}">
        <p14:creationId xmlns:p14="http://schemas.microsoft.com/office/powerpoint/2010/main" val="28078867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C07D3-9FBA-4B46-BBAC-F2C6EAA5733B}"/>
              </a:ext>
            </a:extLst>
          </p:cNvPr>
          <p:cNvSpPr>
            <a:spLocks noGrp="1"/>
          </p:cNvSpPr>
          <p:nvPr>
            <p:ph type="title"/>
          </p:nvPr>
        </p:nvSpPr>
        <p:spPr/>
        <p:txBody>
          <a:bodyPr/>
          <a:lstStyle/>
          <a:p>
            <a:pPr lvl="0"/>
            <a:r>
              <a:rPr lang="en-US" sz="2100" dirty="0">
                <a:latin typeface="+mn-lt"/>
                <a:ea typeface="+mn-ea"/>
                <a:cs typeface="+mn-cs"/>
              </a:rPr>
              <a:t>…</a:t>
            </a:r>
            <a:endParaRPr lang="en-US" dirty="0"/>
          </a:p>
        </p:txBody>
      </p:sp>
      <p:sp>
        <p:nvSpPr>
          <p:cNvPr id="3" name="Content Placeholder 2">
            <a:extLst>
              <a:ext uri="{FF2B5EF4-FFF2-40B4-BE49-F238E27FC236}">
                <a16:creationId xmlns:a16="http://schemas.microsoft.com/office/drawing/2014/main" id="{620E6428-F6B6-4A11-9A95-95E2A0D06E2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C3FB209-3702-48B7-AFDD-4EA28FCC2CFD}"/>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09830295-0A4A-4D64-8A88-5977FFA31EE9}"/>
              </a:ext>
            </a:extLst>
          </p:cNvPr>
          <p:cNvSpPr>
            <a:spLocks noGrp="1"/>
          </p:cNvSpPr>
          <p:nvPr>
            <p:ph type="sldNum" sz="quarter" idx="12"/>
          </p:nvPr>
        </p:nvSpPr>
        <p:spPr/>
        <p:txBody>
          <a:bodyPr/>
          <a:lstStyle/>
          <a:p>
            <a:fld id="{1A10F235-9555-41B0-B8E9-2A55BD748559}" type="slidenum">
              <a:rPr lang="en-US" smtClean="0"/>
              <a:t>67</a:t>
            </a:fld>
            <a:endParaRPr lang="en-US"/>
          </a:p>
        </p:txBody>
      </p:sp>
    </p:spTree>
    <p:extLst>
      <p:ext uri="{BB962C8B-B14F-4D97-AF65-F5344CB8AC3E}">
        <p14:creationId xmlns:p14="http://schemas.microsoft.com/office/powerpoint/2010/main" val="3477983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890D-9FB7-4856-8A3F-C9E0611AA534}"/>
              </a:ext>
            </a:extLst>
          </p:cNvPr>
          <p:cNvSpPr>
            <a:spLocks noGrp="1"/>
          </p:cNvSpPr>
          <p:nvPr>
            <p:ph type="title"/>
          </p:nvPr>
        </p:nvSpPr>
        <p:spPr/>
        <p:txBody>
          <a:bodyPr/>
          <a:lstStyle/>
          <a:p>
            <a:r>
              <a:rPr lang="en-US" dirty="0"/>
              <a:t>X -- Governance</a:t>
            </a:r>
            <a:r>
              <a:rPr lang="en-US" baseline="0" dirty="0"/>
              <a:t> is Important</a:t>
            </a:r>
            <a:endParaRPr lang="en-US" dirty="0"/>
          </a:p>
        </p:txBody>
      </p:sp>
      <p:sp>
        <p:nvSpPr>
          <p:cNvPr id="3" name="Content Placeholder 2">
            <a:extLst>
              <a:ext uri="{FF2B5EF4-FFF2-40B4-BE49-F238E27FC236}">
                <a16:creationId xmlns:a16="http://schemas.microsoft.com/office/drawing/2014/main" id="{AE1376FE-E554-47C6-A3CE-849971A0FE74}"/>
              </a:ext>
            </a:extLst>
          </p:cNvPr>
          <p:cNvSpPr>
            <a:spLocks noGrp="1"/>
          </p:cNvSpPr>
          <p:nvPr>
            <p:ph idx="1"/>
          </p:nvPr>
        </p:nvSpPr>
        <p:spPr/>
        <p:txBody>
          <a:bodyPr/>
          <a:lstStyle/>
          <a:p>
            <a:pPr lvl="1"/>
            <a:r>
              <a:rPr lang="en-US" dirty="0"/>
              <a:t>Some things it is easier to do as a coordinated group.</a:t>
            </a:r>
          </a:p>
          <a:p>
            <a:pPr lvl="1"/>
            <a:r>
              <a:rPr lang="en-US" dirty="0"/>
              <a:t>Image: group decisions vs individual decisions.</a:t>
            </a:r>
          </a:p>
          <a:p>
            <a:pPr lvl="1"/>
            <a:r>
              <a:rPr lang="en-US" dirty="0"/>
              <a:t>Why not let ‘the market’ do it? Maybe some entrepreneur will come up with something -- well, that’s what this project is about!</a:t>
            </a:r>
          </a:p>
          <a:p>
            <a:pPr lvl="1"/>
            <a:r>
              <a:rPr lang="en-US" dirty="0"/>
              <a:t>Should we even *do* anything?</a:t>
            </a:r>
          </a:p>
          <a:p>
            <a:pPr lvl="1"/>
            <a:r>
              <a:rPr lang="en-US" dirty="0"/>
              <a:t>Anarchist view is that we should go on vacation to </a:t>
            </a:r>
            <a:r>
              <a:rPr lang="en-US" dirty="0" err="1"/>
              <a:t>Anarchapulco</a:t>
            </a:r>
            <a:r>
              <a:rPr lang="en-US" dirty="0"/>
              <a:t> once a year and complain loudly to each other, but otherwise do nothing to prevent/reverse the spread of bad policies.</a:t>
            </a:r>
          </a:p>
        </p:txBody>
      </p:sp>
      <p:sp>
        <p:nvSpPr>
          <p:cNvPr id="4" name="Footer Placeholder 3">
            <a:extLst>
              <a:ext uri="{FF2B5EF4-FFF2-40B4-BE49-F238E27FC236}">
                <a16:creationId xmlns:a16="http://schemas.microsoft.com/office/drawing/2014/main" id="{65F2CAE4-8901-45FB-BF92-5A69F42E6239}"/>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2EE3BB2C-77E6-4DAF-AE03-28C810817479}"/>
              </a:ext>
            </a:extLst>
          </p:cNvPr>
          <p:cNvSpPr>
            <a:spLocks noGrp="1"/>
          </p:cNvSpPr>
          <p:nvPr>
            <p:ph type="sldNum" sz="quarter" idx="12"/>
          </p:nvPr>
        </p:nvSpPr>
        <p:spPr/>
        <p:txBody>
          <a:bodyPr/>
          <a:lstStyle/>
          <a:p>
            <a:fld id="{1A10F235-9555-41B0-B8E9-2A55BD748559}" type="slidenum">
              <a:rPr lang="en-US" smtClean="0"/>
              <a:t>68</a:t>
            </a:fld>
            <a:endParaRPr lang="en-US"/>
          </a:p>
        </p:txBody>
      </p:sp>
    </p:spTree>
    <p:extLst>
      <p:ext uri="{BB962C8B-B14F-4D97-AF65-F5344CB8AC3E}">
        <p14:creationId xmlns:p14="http://schemas.microsoft.com/office/powerpoint/2010/main" val="1978231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76E09-D1B9-42C1-8599-088DBCD996B5}"/>
              </a:ext>
            </a:extLst>
          </p:cNvPr>
          <p:cNvSpPr>
            <a:spLocks noGrp="1"/>
          </p:cNvSpPr>
          <p:nvPr>
            <p:ph type="title"/>
          </p:nvPr>
        </p:nvSpPr>
        <p:spPr>
          <a:xfrm>
            <a:off x="527050" y="168272"/>
            <a:ext cx="7886700" cy="981074"/>
          </a:xfrm>
        </p:spPr>
        <p:txBody>
          <a:bodyPr>
            <a:normAutofit/>
          </a:bodyPr>
          <a:lstStyle/>
          <a:p>
            <a:pPr lvl="0"/>
            <a:r>
              <a:rPr lang="en-US" sz="4000" dirty="0">
                <a:latin typeface="+mn-lt"/>
                <a:ea typeface="+mn-ea"/>
                <a:cs typeface="+mn-cs"/>
              </a:rPr>
              <a:t>2 – Ad Hominem</a:t>
            </a:r>
            <a:endParaRPr lang="en-US" sz="7200" dirty="0"/>
          </a:p>
        </p:txBody>
      </p:sp>
      <p:sp>
        <p:nvSpPr>
          <p:cNvPr id="3" name="Content Placeholder 2">
            <a:extLst>
              <a:ext uri="{FF2B5EF4-FFF2-40B4-BE49-F238E27FC236}">
                <a16:creationId xmlns:a16="http://schemas.microsoft.com/office/drawing/2014/main" id="{D743711C-8406-4FA3-B43E-B15D86C442E8}"/>
              </a:ext>
            </a:extLst>
          </p:cNvPr>
          <p:cNvSpPr>
            <a:spLocks noGrp="1"/>
          </p:cNvSpPr>
          <p:nvPr>
            <p:ph idx="1"/>
          </p:nvPr>
        </p:nvSpPr>
        <p:spPr>
          <a:xfrm>
            <a:off x="400050" y="1082672"/>
            <a:ext cx="8343900" cy="5775328"/>
          </a:xfrm>
        </p:spPr>
        <p:txBody>
          <a:bodyPr>
            <a:normAutofit fontScale="85000" lnSpcReduction="20000"/>
          </a:bodyPr>
          <a:lstStyle/>
          <a:p>
            <a:pPr lvl="0"/>
            <a:r>
              <a:rPr lang="en-US" dirty="0"/>
              <a:t>All of the –isms, including Anarchism, are ad hominem fallacies.</a:t>
            </a:r>
          </a:p>
          <a:p>
            <a:r>
              <a:rPr lang="en-US" dirty="0"/>
              <a:t>Karl Popper “Open society and its enemies”</a:t>
            </a:r>
          </a:p>
          <a:p>
            <a:pPr lvl="1"/>
            <a:r>
              <a:rPr lang="en-US" dirty="0"/>
              <a:t>The </a:t>
            </a:r>
            <a:r>
              <a:rPr lang="en-US" b="1" dirty="0"/>
              <a:t>wrong question </a:t>
            </a:r>
            <a:r>
              <a:rPr lang="en-US" dirty="0"/>
              <a:t>(Who should rule?)</a:t>
            </a:r>
          </a:p>
          <a:p>
            <a:pPr lvl="1"/>
            <a:r>
              <a:rPr lang="en-US" dirty="0"/>
              <a:t>What </a:t>
            </a:r>
            <a:r>
              <a:rPr lang="en-US" b="1" i="1" u="sng" dirty="0"/>
              <a:t>process</a:t>
            </a:r>
            <a:r>
              <a:rPr lang="en-US" dirty="0"/>
              <a:t> moves us from bad policies to better ones at the cheapest cost. What is ‘most profitable’ process </a:t>
            </a:r>
            <a:r>
              <a:rPr lang="en-US" dirty="0" err="1"/>
              <a:t>dBenefit</a:t>
            </a:r>
            <a:r>
              <a:rPr lang="en-US" dirty="0"/>
              <a:t>/Cost/time. (Not “who is most trustworthy?” –error, temporary, manipulable).</a:t>
            </a:r>
          </a:p>
          <a:p>
            <a:pPr lvl="0"/>
            <a:r>
              <a:rPr lang="en-US" dirty="0"/>
              <a:t>Image: people </a:t>
            </a:r>
            <a:r>
              <a:rPr lang="en-US" dirty="0">
                <a:sym typeface="Wingdings" panose="05000000000000000000" pitchFamily="2" charset="2"/>
              </a:rPr>
              <a:t></a:t>
            </a:r>
            <a:r>
              <a:rPr lang="en-US" dirty="0"/>
              <a:t> policy </a:t>
            </a:r>
            <a:r>
              <a:rPr lang="en-US" dirty="0">
                <a:sym typeface="Wingdings" panose="05000000000000000000" pitchFamily="2" charset="2"/>
              </a:rPr>
              <a:t></a:t>
            </a:r>
            <a:r>
              <a:rPr lang="en-US" dirty="0"/>
              <a:t> result</a:t>
            </a:r>
          </a:p>
          <a:p>
            <a:pPr lvl="0"/>
            <a:r>
              <a:rPr lang="en-US" b="1" dirty="0"/>
              <a:t>The important thing is the policy, </a:t>
            </a:r>
            <a:r>
              <a:rPr lang="en-US" dirty="0"/>
              <a:t>not who put it there.</a:t>
            </a:r>
          </a:p>
          <a:p>
            <a:pPr lvl="0"/>
            <a:r>
              <a:rPr lang="en-US" dirty="0"/>
              <a:t>You order / spouse orders / lucky guess </a:t>
            </a:r>
            <a:r>
              <a:rPr lang="en-US" dirty="0">
                <a:sym typeface="Wingdings" panose="05000000000000000000" pitchFamily="2" charset="2"/>
              </a:rPr>
              <a:t></a:t>
            </a:r>
            <a:r>
              <a:rPr lang="en-US" dirty="0"/>
              <a:t> grilled chicken sandwich ordered for $10 </a:t>
            </a:r>
            <a:r>
              <a:rPr lang="en-US" dirty="0">
                <a:sym typeface="Wingdings" panose="05000000000000000000" pitchFamily="2" charset="2"/>
              </a:rPr>
              <a:t></a:t>
            </a:r>
            <a:r>
              <a:rPr lang="en-US" dirty="0"/>
              <a:t> you eat the sandwich and pay $10. It is fungible – identical in every sense. In fact, if you give your order to the waitress, she’s going to pass it on to the chef anyway.</a:t>
            </a:r>
          </a:p>
          <a:p>
            <a:pPr lvl="0"/>
            <a:r>
              <a:rPr lang="en-US" dirty="0"/>
              <a:t>Obviously, if you are in control, policies will always be good for you. But remember the “Or” scenarios on the previous slide.</a:t>
            </a:r>
          </a:p>
          <a:p>
            <a:pPr lvl="0"/>
            <a:r>
              <a:rPr lang="en-US" dirty="0"/>
              <a:t>Merely finding the best policies is useless. NEED a </a:t>
            </a:r>
            <a:r>
              <a:rPr lang="en-US" i="1" u="sng" dirty="0"/>
              <a:t>Meta-Policy</a:t>
            </a:r>
            <a:r>
              <a:rPr lang="en-US" dirty="0"/>
              <a:t> to know how to </a:t>
            </a:r>
            <a:r>
              <a:rPr lang="en-US" b="1" i="1" u="sng" dirty="0"/>
              <a:t>get to</a:t>
            </a:r>
            <a:r>
              <a:rPr lang="en-US" dirty="0"/>
              <a:t> the best policies from here, and ensure we don’t go </a:t>
            </a:r>
            <a:r>
              <a:rPr lang="en-US" b="1" i="1" u="sng" dirty="0"/>
              <a:t>backwards</a:t>
            </a:r>
            <a:r>
              <a:rPr lang="en-US" dirty="0"/>
              <a:t> once we get there. Without it, anarchism is as impractical as pacifism.</a:t>
            </a:r>
          </a:p>
        </p:txBody>
      </p:sp>
      <p:sp>
        <p:nvSpPr>
          <p:cNvPr id="4" name="Footer Placeholder 3">
            <a:extLst>
              <a:ext uri="{FF2B5EF4-FFF2-40B4-BE49-F238E27FC236}">
                <a16:creationId xmlns:a16="http://schemas.microsoft.com/office/drawing/2014/main" id="{86D5EFEA-A356-49BC-ACCE-5B53E131B69C}"/>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2213EDCC-2C7F-4BAE-A27C-AEDAC3E2C32A}"/>
              </a:ext>
            </a:extLst>
          </p:cNvPr>
          <p:cNvSpPr>
            <a:spLocks noGrp="1"/>
          </p:cNvSpPr>
          <p:nvPr>
            <p:ph type="sldNum" sz="quarter" idx="12"/>
          </p:nvPr>
        </p:nvSpPr>
        <p:spPr/>
        <p:txBody>
          <a:bodyPr/>
          <a:lstStyle/>
          <a:p>
            <a:fld id="{1A10F235-9555-41B0-B8E9-2A55BD748559}" type="slidenum">
              <a:rPr lang="en-US" smtClean="0"/>
              <a:t>7</a:t>
            </a:fld>
            <a:endParaRPr lang="en-US"/>
          </a:p>
        </p:txBody>
      </p:sp>
    </p:spTree>
    <p:extLst>
      <p:ext uri="{BB962C8B-B14F-4D97-AF65-F5344CB8AC3E}">
        <p14:creationId xmlns:p14="http://schemas.microsoft.com/office/powerpoint/2010/main" val="2683056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814C2-3D0A-4716-AECE-8313DAD4D133}"/>
              </a:ext>
            </a:extLst>
          </p:cNvPr>
          <p:cNvSpPr>
            <a:spLocks noGrp="1"/>
          </p:cNvSpPr>
          <p:nvPr>
            <p:ph type="title"/>
          </p:nvPr>
        </p:nvSpPr>
        <p:spPr/>
        <p:txBody>
          <a:bodyPr>
            <a:normAutofit/>
          </a:bodyPr>
          <a:lstStyle/>
          <a:p>
            <a:pPr lvl="0"/>
            <a:r>
              <a:rPr lang="en-US" sz="3600" dirty="0">
                <a:latin typeface="+mn-lt"/>
                <a:ea typeface="+mn-ea"/>
                <a:cs typeface="+mn-cs"/>
              </a:rPr>
              <a:t>3 – Consent</a:t>
            </a:r>
            <a:r>
              <a:rPr lang="en-US" sz="3600" baseline="0" dirty="0">
                <a:latin typeface="+mn-lt"/>
                <a:ea typeface="+mn-ea"/>
                <a:cs typeface="+mn-cs"/>
              </a:rPr>
              <a:t> of the Governed</a:t>
            </a:r>
            <a:endParaRPr lang="en-US" sz="6600" dirty="0"/>
          </a:p>
        </p:txBody>
      </p:sp>
      <p:sp>
        <p:nvSpPr>
          <p:cNvPr id="3" name="Content Placeholder 2">
            <a:extLst>
              <a:ext uri="{FF2B5EF4-FFF2-40B4-BE49-F238E27FC236}">
                <a16:creationId xmlns:a16="http://schemas.microsoft.com/office/drawing/2014/main" id="{344E6A26-2524-49D3-AB01-1738DED64B3E}"/>
              </a:ext>
            </a:extLst>
          </p:cNvPr>
          <p:cNvSpPr>
            <a:spLocks noGrp="1"/>
          </p:cNvSpPr>
          <p:nvPr>
            <p:ph idx="1"/>
          </p:nvPr>
        </p:nvSpPr>
        <p:spPr>
          <a:xfrm>
            <a:off x="317500" y="1511300"/>
            <a:ext cx="8509000" cy="4981574"/>
          </a:xfrm>
        </p:spPr>
        <p:txBody>
          <a:bodyPr>
            <a:normAutofit lnSpcReduction="10000"/>
          </a:bodyPr>
          <a:lstStyle/>
          <a:p>
            <a:pPr lvl="0"/>
            <a:r>
              <a:rPr lang="en-US" dirty="0"/>
              <a:t>Voluntarism = interactions </a:t>
            </a:r>
            <a:r>
              <a:rPr lang="en-US" i="1" u="sng" dirty="0"/>
              <a:t>should be voluntary</a:t>
            </a:r>
          </a:p>
          <a:p>
            <a:pPr lvl="0"/>
            <a:r>
              <a:rPr lang="en-US" dirty="0"/>
              <a:t> Declaration of Independence // Post-Enlightenment governments</a:t>
            </a:r>
          </a:p>
          <a:p>
            <a:pPr lvl="1"/>
            <a:r>
              <a:rPr lang="en-US" dirty="0"/>
              <a:t>“We hold these truths to be self-evident, that all men are created equal, that they are endowed by their Creator with certain unalienable Rights, that among these are Life, Liberty and the pursuit of Happiness. — That </a:t>
            </a:r>
            <a:r>
              <a:rPr lang="en-US" b="1" i="1" u="sng" dirty="0"/>
              <a:t>to secure these rights, Governments are instituted</a:t>
            </a:r>
            <a:r>
              <a:rPr lang="en-US" dirty="0"/>
              <a:t> among Men, deriving their just powers </a:t>
            </a:r>
            <a:r>
              <a:rPr lang="en-US" b="1" i="1" u="sng" dirty="0"/>
              <a:t>from the consent of the governed</a:t>
            </a:r>
            <a:r>
              <a:rPr lang="en-US" dirty="0"/>
              <a:t>”</a:t>
            </a:r>
          </a:p>
          <a:p>
            <a:pPr lvl="0"/>
            <a:r>
              <a:rPr lang="en-US" dirty="0"/>
              <a:t>So, USA is 100% voluntarist …at least </a:t>
            </a:r>
            <a:r>
              <a:rPr lang="en-US" b="1" i="1" u="sng" dirty="0"/>
              <a:t>in intent</a:t>
            </a:r>
            <a:r>
              <a:rPr lang="en-US" dirty="0"/>
              <a:t>.</a:t>
            </a:r>
          </a:p>
          <a:p>
            <a:r>
              <a:rPr lang="en-US" dirty="0" err="1"/>
              <a:t>AnCaps</a:t>
            </a:r>
            <a:r>
              <a:rPr lang="en-US" dirty="0"/>
              <a:t> – you can hire security guards (if you explicitly agree), but “taxation is theft”. Need to ask, can’t assume.</a:t>
            </a:r>
          </a:p>
        </p:txBody>
      </p:sp>
      <p:sp>
        <p:nvSpPr>
          <p:cNvPr id="4" name="Footer Placeholder 3">
            <a:extLst>
              <a:ext uri="{FF2B5EF4-FFF2-40B4-BE49-F238E27FC236}">
                <a16:creationId xmlns:a16="http://schemas.microsoft.com/office/drawing/2014/main" id="{B2ABEF14-439E-45A1-9D8E-BAC42E119AAF}"/>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169974D5-A2F9-467A-A1E8-35135B3BC5D9}"/>
              </a:ext>
            </a:extLst>
          </p:cNvPr>
          <p:cNvSpPr>
            <a:spLocks noGrp="1"/>
          </p:cNvSpPr>
          <p:nvPr>
            <p:ph type="sldNum" sz="quarter" idx="12"/>
          </p:nvPr>
        </p:nvSpPr>
        <p:spPr/>
        <p:txBody>
          <a:bodyPr/>
          <a:lstStyle/>
          <a:p>
            <a:fld id="{1A10F235-9555-41B0-B8E9-2A55BD748559}" type="slidenum">
              <a:rPr lang="en-US" smtClean="0"/>
              <a:t>8</a:t>
            </a:fld>
            <a:endParaRPr lang="en-US"/>
          </a:p>
        </p:txBody>
      </p:sp>
    </p:spTree>
    <p:extLst>
      <p:ext uri="{BB962C8B-B14F-4D97-AF65-F5344CB8AC3E}">
        <p14:creationId xmlns:p14="http://schemas.microsoft.com/office/powerpoint/2010/main" val="2622406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C7502-65B1-4E39-8756-BB49372E13AB}"/>
              </a:ext>
            </a:extLst>
          </p:cNvPr>
          <p:cNvSpPr>
            <a:spLocks noGrp="1"/>
          </p:cNvSpPr>
          <p:nvPr>
            <p:ph type="title"/>
          </p:nvPr>
        </p:nvSpPr>
        <p:spPr>
          <a:xfrm>
            <a:off x="228601" y="145255"/>
            <a:ext cx="8610599" cy="845345"/>
          </a:xfrm>
        </p:spPr>
        <p:txBody>
          <a:bodyPr>
            <a:noAutofit/>
          </a:bodyPr>
          <a:lstStyle/>
          <a:p>
            <a:pPr lvl="0"/>
            <a:r>
              <a:rPr lang="en-US" sz="3600" dirty="0">
                <a:latin typeface="+mn-lt"/>
                <a:ea typeface="+mn-ea"/>
                <a:cs typeface="+mn-cs"/>
              </a:rPr>
              <a:t>3 – All Knowledge is Imperfect (incl. Consent)</a:t>
            </a:r>
            <a:endParaRPr lang="en-US" sz="6000" dirty="0"/>
          </a:p>
        </p:txBody>
      </p:sp>
      <p:sp>
        <p:nvSpPr>
          <p:cNvPr id="3" name="Content Placeholder 2">
            <a:extLst>
              <a:ext uri="{FF2B5EF4-FFF2-40B4-BE49-F238E27FC236}">
                <a16:creationId xmlns:a16="http://schemas.microsoft.com/office/drawing/2014/main" id="{4405DAA2-597F-4867-9975-65FF77F77707}"/>
              </a:ext>
            </a:extLst>
          </p:cNvPr>
          <p:cNvSpPr>
            <a:spLocks noGrp="1"/>
          </p:cNvSpPr>
          <p:nvPr>
            <p:ph idx="1"/>
          </p:nvPr>
        </p:nvSpPr>
        <p:spPr>
          <a:xfrm>
            <a:off x="406400" y="990600"/>
            <a:ext cx="8610599" cy="5722144"/>
          </a:xfrm>
        </p:spPr>
        <p:txBody>
          <a:bodyPr>
            <a:normAutofit fontScale="70000" lnSpcReduction="20000"/>
          </a:bodyPr>
          <a:lstStyle/>
          <a:p>
            <a:pPr lvl="0"/>
            <a:r>
              <a:rPr lang="en-US" dirty="0"/>
              <a:t>Worst case --  no direct knowledge -- House MD example </a:t>
            </a:r>
          </a:p>
          <a:p>
            <a:pPr lvl="0"/>
            <a:r>
              <a:rPr lang="en-US" dirty="0"/>
              <a:t>Best case – still can never be 100% certain of consent</a:t>
            </a:r>
          </a:p>
          <a:p>
            <a:pPr lvl="1"/>
            <a:r>
              <a:rPr lang="en-US" dirty="0"/>
              <a:t>Are they under mysterious duress that we’ve failed to detect?</a:t>
            </a:r>
          </a:p>
          <a:p>
            <a:pPr lvl="2"/>
            <a:r>
              <a:rPr lang="en-US" dirty="0"/>
              <a:t>Hiring security guard = racketeering?</a:t>
            </a:r>
          </a:p>
          <a:p>
            <a:pPr lvl="1"/>
            <a:r>
              <a:rPr lang="en-US" dirty="0"/>
              <a:t>Was the consent informed? To what extent?</a:t>
            </a:r>
          </a:p>
          <a:p>
            <a:pPr lvl="1"/>
            <a:r>
              <a:rPr lang="en-US" dirty="0"/>
              <a:t>Can ‘consent’ be revoked at any time?</a:t>
            </a:r>
          </a:p>
          <a:p>
            <a:pPr lvl="1"/>
            <a:r>
              <a:rPr lang="en-US" dirty="0"/>
              <a:t>Misunderstandings / miscommunications?</a:t>
            </a:r>
          </a:p>
          <a:p>
            <a:pPr lvl="0"/>
            <a:r>
              <a:rPr lang="en-US" dirty="0"/>
              <a:t>So, it isn’t always as simple as “asking”…</a:t>
            </a:r>
          </a:p>
          <a:p>
            <a:pPr lvl="1"/>
            <a:r>
              <a:rPr lang="en-US" dirty="0"/>
              <a:t>Unable to speak / perform computation – unconscious </a:t>
            </a:r>
          </a:p>
          <a:p>
            <a:pPr lvl="1"/>
            <a:r>
              <a:rPr lang="en-US" dirty="0"/>
              <a:t>No time to ask (object would </a:t>
            </a:r>
            <a:r>
              <a:rPr lang="en-US" i="1" dirty="0"/>
              <a:t>prefer</a:t>
            </a:r>
            <a:r>
              <a:rPr lang="en-US" dirty="0"/>
              <a:t> that we didn’t wait) – choking to death, imminent cataclysm</a:t>
            </a:r>
          </a:p>
          <a:p>
            <a:pPr lvl="1"/>
            <a:r>
              <a:rPr lang="en-US" dirty="0"/>
              <a:t>Ruins “the experience” – Surprise party!</a:t>
            </a:r>
          </a:p>
          <a:p>
            <a:pPr lvl="0"/>
            <a:r>
              <a:rPr lang="en-US" dirty="0"/>
              <a:t>…or even as “listening”.</a:t>
            </a:r>
          </a:p>
          <a:p>
            <a:pPr lvl="1"/>
            <a:r>
              <a:rPr lang="en-US" dirty="0"/>
              <a:t>Multiple selves </a:t>
            </a:r>
            <a:r>
              <a:rPr lang="en-US" i="1" dirty="0"/>
              <a:t>across time</a:t>
            </a:r>
            <a:r>
              <a:rPr lang="en-US" dirty="0"/>
              <a:t> – (“I don’t want to practice the piano”) – alarm clock, going to the gym, going to school, saving money, severe drug addiction – self as group.</a:t>
            </a:r>
          </a:p>
          <a:p>
            <a:pPr lvl="1"/>
            <a:r>
              <a:rPr lang="en-US" dirty="0"/>
              <a:t>Brainwashed / preferences hacked – (“I love going to church”) – peer pressure, too young (0-10 </a:t>
            </a:r>
            <a:r>
              <a:rPr lang="en-US" dirty="0" err="1"/>
              <a:t>yrs</a:t>
            </a:r>
            <a:r>
              <a:rPr lang="en-US" dirty="0"/>
              <a:t> old), outright deception.</a:t>
            </a:r>
          </a:p>
          <a:p>
            <a:pPr lvl="1"/>
            <a:r>
              <a:rPr lang="en-US" dirty="0"/>
              <a:t>Ruins “the experience” – roller coaster, S&amp;M club – thrill is inability to escape.</a:t>
            </a:r>
          </a:p>
          <a:p>
            <a:pPr lvl="1"/>
            <a:r>
              <a:rPr lang="en-US" dirty="0"/>
              <a:t>(is a nation state a roller coaster, sometimes it feels like one.. sometimes it feels like an S&amp;M club)</a:t>
            </a:r>
          </a:p>
          <a:p>
            <a:pPr lvl="0"/>
            <a:r>
              <a:rPr lang="en-US" dirty="0"/>
              <a:t>My view: </a:t>
            </a:r>
            <a:r>
              <a:rPr lang="en-US" b="1" dirty="0"/>
              <a:t>consent is always conjectured </a:t>
            </a:r>
            <a:r>
              <a:rPr lang="en-US" dirty="0"/>
              <a:t>(imperfectly estimated). So the fact that we have to estimate “group consent” is not logical a deal-breaker.</a:t>
            </a:r>
          </a:p>
        </p:txBody>
      </p:sp>
      <p:sp>
        <p:nvSpPr>
          <p:cNvPr id="4" name="Footer Placeholder 3">
            <a:extLst>
              <a:ext uri="{FF2B5EF4-FFF2-40B4-BE49-F238E27FC236}">
                <a16:creationId xmlns:a16="http://schemas.microsoft.com/office/drawing/2014/main" id="{033AA845-04F4-474B-9343-F48A428548DB}"/>
              </a:ext>
            </a:extLst>
          </p:cNvPr>
          <p:cNvSpPr>
            <a:spLocks noGrp="1"/>
          </p:cNvSpPr>
          <p:nvPr>
            <p:ph type="ftr" sz="quarter" idx="11"/>
          </p:nvPr>
        </p:nvSpPr>
        <p:spPr/>
        <p:txBody>
          <a:bodyPr/>
          <a:lstStyle/>
          <a:p>
            <a:r>
              <a:rPr lang="en-US"/>
              <a:t>www.BitcoinHivemind.com</a:t>
            </a:r>
          </a:p>
        </p:txBody>
      </p:sp>
      <p:sp>
        <p:nvSpPr>
          <p:cNvPr id="5" name="Slide Number Placeholder 4">
            <a:extLst>
              <a:ext uri="{FF2B5EF4-FFF2-40B4-BE49-F238E27FC236}">
                <a16:creationId xmlns:a16="http://schemas.microsoft.com/office/drawing/2014/main" id="{A5928B78-EEF5-42E8-88CA-B59FC3770AE9}"/>
              </a:ext>
            </a:extLst>
          </p:cNvPr>
          <p:cNvSpPr>
            <a:spLocks noGrp="1"/>
          </p:cNvSpPr>
          <p:nvPr>
            <p:ph type="sldNum" sz="quarter" idx="12"/>
          </p:nvPr>
        </p:nvSpPr>
        <p:spPr/>
        <p:txBody>
          <a:bodyPr/>
          <a:lstStyle/>
          <a:p>
            <a:fld id="{1A10F235-9555-41B0-B8E9-2A55BD748559}" type="slidenum">
              <a:rPr lang="en-US" smtClean="0"/>
              <a:t>9</a:t>
            </a:fld>
            <a:endParaRPr lang="en-US"/>
          </a:p>
        </p:txBody>
      </p:sp>
    </p:spTree>
    <p:extLst>
      <p:ext uri="{BB962C8B-B14F-4D97-AF65-F5344CB8AC3E}">
        <p14:creationId xmlns:p14="http://schemas.microsoft.com/office/powerpoint/2010/main" val="19171056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1589</TotalTime>
  <Words>6409</Words>
  <Application>Microsoft Office PowerPoint</Application>
  <PresentationFormat>On-screen Show (4:3)</PresentationFormat>
  <Paragraphs>917</Paragraphs>
  <Slides>68</Slides>
  <Notes>22</Notes>
  <HiddenSlides>12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Wingdings</vt:lpstr>
      <vt:lpstr>Office Theme</vt:lpstr>
      <vt:lpstr>Bitcoin Hivemind</vt:lpstr>
      <vt:lpstr>Overview</vt:lpstr>
      <vt:lpstr>Agenda</vt:lpstr>
      <vt:lpstr>Moral Objection to Governance</vt:lpstr>
      <vt:lpstr> 1 – Efficiency / Wasting Resources</vt:lpstr>
      <vt:lpstr> 1 – Efficiency / Wasting Resources</vt:lpstr>
      <vt:lpstr>2 – Ad Hominem</vt:lpstr>
      <vt:lpstr>3 – Consent of the Governed</vt:lpstr>
      <vt:lpstr>3 – All Knowledge is Imperfect (incl. Consent)</vt:lpstr>
      <vt:lpstr>The “Public” Sector</vt:lpstr>
      <vt:lpstr>Where we are</vt:lpstr>
      <vt:lpstr>Problems – Rejecting, Tolerating, and Solving</vt:lpstr>
      <vt:lpstr>Ex: No Rain, Bad Harvest</vt:lpstr>
      <vt:lpstr>Ex: No Rain, Bad Harvest</vt:lpstr>
      <vt:lpstr>Problems – Rejecting, Tolerating, and Solving</vt:lpstr>
      <vt:lpstr>Governance is Hard. Why?</vt:lpstr>
      <vt:lpstr>Single-Factor Competition</vt:lpstr>
      <vt:lpstr>Single-Factor Competition</vt:lpstr>
      <vt:lpstr>Multi-Factor Competition</vt:lpstr>
      <vt:lpstr>Multi-Factor Competition</vt:lpstr>
      <vt:lpstr>Multi-Factor Competition</vt:lpstr>
      <vt:lpstr>Multi-Factor Competition</vt:lpstr>
      <vt:lpstr>Multi-Factor Competition</vt:lpstr>
      <vt:lpstr>Multi-Factor Competition</vt:lpstr>
      <vt:lpstr>Multi-Factor Competition</vt:lpstr>
      <vt:lpstr>Voting – Your Civic Duty</vt:lpstr>
      <vt:lpstr>Voting – Multifactor-ness of “Electability”</vt:lpstr>
      <vt:lpstr>To Solve Governance, We Need:</vt:lpstr>
      <vt:lpstr>PowerPoint Presentation</vt:lpstr>
      <vt:lpstr>Agenda</vt:lpstr>
      <vt:lpstr> A ‘prediction market’ is a special kind of derivative.  Below: event derivative (InTrade.com) on 2012 global warming</vt:lpstr>
      <vt:lpstr>Event Derivatives</vt:lpstr>
      <vt:lpstr>A Kind of “Future Wikipedia”</vt:lpstr>
      <vt:lpstr>Markets Aggregate Information</vt:lpstr>
      <vt:lpstr>Benefits of PMs (Over Talking)</vt:lpstr>
      <vt:lpstr>Agenda</vt:lpstr>
      <vt:lpstr>Conditional Forecasts:  More Than One Dimension</vt:lpstr>
      <vt:lpstr>More Dimensions: More Forecasts, AND More Relationships</vt:lpstr>
      <vt:lpstr>Example – Which CEOs aren’t pulling their weight?</vt:lpstr>
      <vt:lpstr>Two Individual Markets…</vt:lpstr>
      <vt:lpstr>Exact same data…</vt:lpstr>
      <vt:lpstr>PowerPoint Presentation</vt:lpstr>
      <vt:lpstr>PowerPoint Presentation</vt:lpstr>
      <vt:lpstr>PowerPoint Presentation</vt:lpstr>
      <vt:lpstr>PM Governance</vt:lpstr>
      <vt:lpstr>We need</vt:lpstr>
      <vt:lpstr>Multidimensionality can reverse the Multi-factor effects of Electability</vt:lpstr>
      <vt:lpstr>Multidimensionality can reverse the Multi-factor effects of Electability</vt:lpstr>
      <vt:lpstr>Multidimensionality can reverse the Multi-factor effects of Electability</vt:lpstr>
      <vt:lpstr>Multidimensionality can reverse the Multi-factor effects of Electability</vt:lpstr>
      <vt:lpstr>Multidimensionality can reverse the Multi-factor effects of Electability</vt:lpstr>
      <vt:lpstr>We have returned to Single-Factor Competition!</vt:lpstr>
      <vt:lpstr>Agenda</vt:lpstr>
      <vt:lpstr>How to convince people that the PM information is reliable and interesting?</vt:lpstr>
      <vt:lpstr>The Joy Index – a talk for another time</vt:lpstr>
      <vt:lpstr>Thank You!</vt:lpstr>
      <vt:lpstr>Augur</vt:lpstr>
      <vt:lpstr>Gnosis</vt:lpstr>
      <vt:lpstr>Other Applications</vt:lpstr>
      <vt:lpstr>More on Anarchism/Voluntarism</vt:lpstr>
      <vt:lpstr>Some Strange Decisions Recently</vt:lpstr>
      <vt:lpstr>Civic Duty Part Two</vt:lpstr>
      <vt:lpstr>Elections over Time</vt:lpstr>
      <vt:lpstr>Elections Over Time 2</vt:lpstr>
      <vt:lpstr>What we need</vt:lpstr>
      <vt:lpstr>Blockchain Prediction Markets</vt:lpstr>
      <vt:lpstr>…</vt:lpstr>
      <vt:lpstr>X -- Governance is Important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Sztorc</dc:creator>
  <cp:lastModifiedBy>Paul Sztorc</cp:lastModifiedBy>
  <cp:revision>71</cp:revision>
  <dcterms:created xsi:type="dcterms:W3CDTF">2018-01-26T19:44:29Z</dcterms:created>
  <dcterms:modified xsi:type="dcterms:W3CDTF">2018-02-14T20:54:14Z</dcterms:modified>
</cp:coreProperties>
</file>